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319" r:id="rId2"/>
    <p:sldId id="322" r:id="rId3"/>
    <p:sldId id="323" r:id="rId4"/>
    <p:sldId id="330" r:id="rId5"/>
    <p:sldId id="324" r:id="rId6"/>
    <p:sldId id="329" r:id="rId7"/>
    <p:sldId id="325" r:id="rId8"/>
    <p:sldId id="331" r:id="rId9"/>
    <p:sldId id="332" r:id="rId10"/>
    <p:sldId id="326" r:id="rId11"/>
    <p:sldId id="338" r:id="rId12"/>
    <p:sldId id="337" r:id="rId13"/>
    <p:sldId id="336" r:id="rId14"/>
    <p:sldId id="335" r:id="rId15"/>
    <p:sldId id="327" r:id="rId16"/>
    <p:sldId id="339" r:id="rId17"/>
    <p:sldId id="334" r:id="rId18"/>
    <p:sldId id="328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5C66"/>
    <a:srgbClr val="80BA27"/>
    <a:srgbClr val="BFDC92"/>
    <a:srgbClr val="F7A357"/>
    <a:srgbClr val="C014D2"/>
    <a:srgbClr val="E0BA01"/>
    <a:srgbClr val="A8B1B6"/>
    <a:srgbClr val="FED91E"/>
    <a:srgbClr val="FED506"/>
    <a:srgbClr val="774E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4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61C711-E751-45F5-A912-5B92B7AF71F3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2BA6FB-533C-4042-AA09-36861860A6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551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kann man das Game noch erweitern ???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BA6FB-533C-4042-AA09-36861860A60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6156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2BA6FB-533C-4042-AA09-36861860A60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3102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892CBC1-0AA5-FD49-A6CF-7BC19D8FD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12192000" cy="5173133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827390B-A86E-434B-90D4-3438340D15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4293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3903DC0-149E-A447-909C-1CDEC9D422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60296" y="3789040"/>
            <a:ext cx="3168351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CB4F93A7-5B61-D941-9FC9-6DB6CDC6EF0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68408" y="6497638"/>
            <a:ext cx="2419360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623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sfeld 1,5 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548016"/>
            <a:ext cx="11164821" cy="4617288"/>
          </a:xfrm>
        </p:spPr>
        <p:txBody>
          <a:bodyPr lIns="0"/>
          <a:lstStyle>
            <a:lvl1pPr>
              <a:lnSpc>
                <a:spcPts val="4100"/>
              </a:lnSpc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0"/>
            <a:endParaRPr lang="de-DE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32000" y="1080000"/>
            <a:ext cx="112272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1630630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4" y="6599238"/>
            <a:ext cx="1921933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31800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3310467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6191251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9069917" y="2114574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431800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3310467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6191251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9069917" y="4275162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1620001"/>
            <a:ext cx="11324167" cy="4929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719667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360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648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72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60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648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719668" y="2700000"/>
            <a:ext cx="20159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3600000" y="2700000"/>
            <a:ext cx="22797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80000" y="270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719667" y="4896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360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648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12290553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4" y="6599238"/>
            <a:ext cx="1921933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31800" y="2114574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3310467" y="2114574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6191251" y="2114574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9069917" y="2114574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431800" y="427516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3310467" y="427516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6191251" y="4275162"/>
            <a:ext cx="261620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9069917" y="4275162"/>
            <a:ext cx="261620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B7358-837F-F449-96D9-6AA1275CBD5B}" type="slidenum">
              <a:rPr lang="de-DE" altLang="de-DE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17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1620001"/>
            <a:ext cx="11324167" cy="29683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719667" y="227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3600000" y="227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6480000" y="227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720000" y="443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600000" y="443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6507781" y="4435200"/>
            <a:ext cx="201596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08189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5" name="Textfeld 2"/>
          <p:cNvSpPr txBox="1">
            <a:spLocks noChangeArrowheads="1"/>
          </p:cNvSpPr>
          <p:nvPr userDrawn="1"/>
        </p:nvSpPr>
        <p:spPr bwMode="auto">
          <a:xfrm>
            <a:off x="7727951" y="6548438"/>
            <a:ext cx="2882900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Name des  Referenten</a:t>
            </a: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84" y="6599238"/>
            <a:ext cx="1921933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31800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3310467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6191251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9069917" y="2114574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431800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3310467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6191251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9069917" y="4275162"/>
            <a:ext cx="261620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431801" y="1620001"/>
            <a:ext cx="11324167" cy="6810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 dirty="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 dirty="0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719667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719668" y="2700000"/>
            <a:ext cx="20159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360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3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3600000" y="2700000"/>
            <a:ext cx="227976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6480000" y="227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480000" y="270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6" name="Textplatzhalter 18"/>
          <p:cNvSpPr>
            <a:spLocks noGrp="1"/>
          </p:cNvSpPr>
          <p:nvPr>
            <p:ph type="body" sz="quarter" idx="21"/>
          </p:nvPr>
        </p:nvSpPr>
        <p:spPr>
          <a:xfrm>
            <a:off x="9361124" y="2271781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9361124" y="2696581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28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72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719667" y="4896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0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360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1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360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2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6480000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3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6480000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  <p:sp>
        <p:nvSpPr>
          <p:cNvPr id="34" name="Textplatzhalter 18"/>
          <p:cNvSpPr>
            <a:spLocks noGrp="1"/>
          </p:cNvSpPr>
          <p:nvPr>
            <p:ph type="body" sz="quarter" idx="26"/>
          </p:nvPr>
        </p:nvSpPr>
        <p:spPr>
          <a:xfrm>
            <a:off x="9361124" y="4435200"/>
            <a:ext cx="201596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  <p:sp>
        <p:nvSpPr>
          <p:cNvPr id="35" name="Textplatzhalter 24"/>
          <p:cNvSpPr>
            <a:spLocks noGrp="1"/>
          </p:cNvSpPr>
          <p:nvPr>
            <p:ph type="body" sz="quarter" idx="27" hasCustomPrompt="1"/>
          </p:nvPr>
        </p:nvSpPr>
        <p:spPr>
          <a:xfrm>
            <a:off x="9361124" y="4860000"/>
            <a:ext cx="201596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 dirty="0"/>
              <a:t>Text hinzufügen</a:t>
            </a:r>
          </a:p>
        </p:txBody>
      </p:sp>
    </p:spTree>
    <p:extLst>
      <p:ext uri="{BB962C8B-B14F-4D97-AF65-F5344CB8AC3E}">
        <p14:creationId xmlns:p14="http://schemas.microsoft.com/office/powerpoint/2010/main" val="23552097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3407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32000" y="1620000"/>
            <a:ext cx="5444144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55895" y="1620000"/>
            <a:ext cx="5408724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15162-6469-F349-9026-AA5216DF4595}" type="slidenum">
              <a:rPr lang="de-DE" altLang="de-DE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052788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8132234" y="1620001"/>
            <a:ext cx="3526367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1620000"/>
            <a:ext cx="7512787" cy="461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32000" y="1080000"/>
            <a:ext cx="112272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176855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eld+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8132234" y="1620001"/>
            <a:ext cx="3526367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2000" y="3060000"/>
            <a:ext cx="7512787" cy="317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432000" y="1080000"/>
            <a:ext cx="112272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431799" y="1620001"/>
            <a:ext cx="8352500" cy="1431925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00587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6EBF173-6194-1449-A8B7-B558671413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12192000" cy="5173133"/>
          </a:xfrm>
          <a:prstGeom prst="rect">
            <a:avLst/>
          </a:prstGeom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827390B-A86E-434B-90D4-3438340D15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44293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3903DC0-149E-A447-909C-1CDEC9D422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60296" y="3789040"/>
            <a:ext cx="3168351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E426BC6-EC8D-2B49-804D-49B49D3145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68408" y="6497638"/>
            <a:ext cx="2419360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147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A692ADC8-598A-EC43-8E74-629C6533D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12192000" cy="516969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8544293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760296" y="3789040"/>
            <a:ext cx="3168351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69576794-5162-6048-BCAD-629826D7D57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768408" y="6497638"/>
            <a:ext cx="2419360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555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79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12192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8639787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5040131" y="2924944"/>
            <a:ext cx="3240000" cy="324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67542" y="2996952"/>
            <a:ext cx="2845083" cy="720080"/>
          </a:xfrm>
        </p:spPr>
        <p:txBody>
          <a:bodyPr tIns="0" rIns="0" bIns="0" anchor="t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303319" y="3717032"/>
            <a:ext cx="2736897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8867243" y="3574926"/>
            <a:ext cx="2845382" cy="1800225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 dirty="0"/>
              <a:t>Mastertextformat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A4DEDB-1913-094B-A031-F2D1C477CD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6300" y="6502400"/>
            <a:ext cx="24257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7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32000" y="1080001"/>
            <a:ext cx="11228917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2001" y="1620000"/>
            <a:ext cx="11232619" cy="4617288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66098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32000" y="1080001"/>
            <a:ext cx="11228917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2001" y="1620000"/>
            <a:ext cx="11232619" cy="1736992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432000" y="3068960"/>
            <a:ext cx="3551765" cy="3168328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4270576" y="3068960"/>
            <a:ext cx="3551765" cy="3168328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8112000" y="3068960"/>
            <a:ext cx="3551765" cy="3168328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6640" y="3212976"/>
            <a:ext cx="288032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416240" y="3212976"/>
            <a:ext cx="288032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8256240" y="3214316"/>
            <a:ext cx="288032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 dirty="0"/>
              <a:t>Text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633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6"/>
          <p:cNvSpPr>
            <a:spLocks noGrp="1"/>
          </p:cNvSpPr>
          <p:nvPr>
            <p:ph type="pic" sz="quarter" idx="17"/>
          </p:nvPr>
        </p:nvSpPr>
        <p:spPr>
          <a:xfrm>
            <a:off x="8125885" y="1700808"/>
            <a:ext cx="3526167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>
          <a:xfrm>
            <a:off x="432001" y="1700808"/>
            <a:ext cx="3526167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4271798" y="1700214"/>
            <a:ext cx="3526167" cy="4537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2001" y="1080000"/>
            <a:ext cx="11324167" cy="576262"/>
          </a:xfrm>
        </p:spPr>
        <p:txBody>
          <a:bodyPr lIns="0"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6142A-AFED-1443-8B06-6463BAB2C889}" type="slidenum">
              <a:rPr lang="de-DE" altLang="de-DE" smtClean="0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/>
          </p:nvPr>
        </p:nvSpPr>
        <p:spPr>
          <a:xfrm>
            <a:off x="760370" y="1883197"/>
            <a:ext cx="3097100" cy="628650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 dirty="0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4606943" y="1817219"/>
            <a:ext cx="3203556" cy="741362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 dirty="0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4"/>
          </p:nvPr>
        </p:nvSpPr>
        <p:spPr>
          <a:xfrm>
            <a:off x="8464551" y="1817220"/>
            <a:ext cx="3187700" cy="809625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3216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  <p15:guide id="2" pos="2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1703512" y="2780927"/>
            <a:ext cx="9950855" cy="158417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431800" y="1080001"/>
            <a:ext cx="11228917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1801" y="1620001"/>
            <a:ext cx="11340927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703512" y="4509121"/>
            <a:ext cx="9950855" cy="172764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3071284" y="2432051"/>
            <a:ext cx="9480549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1919536" y="2980358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1929530" y="4653137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4" name="Bild 13" descr="organisation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15" y="3173431"/>
            <a:ext cx="909041" cy="83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Bild 1" descr="euro-schein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85" y="4959058"/>
            <a:ext cx="975295" cy="557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345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431800" y="1080001"/>
            <a:ext cx="11228917" cy="574675"/>
          </a:xfrm>
        </p:spPr>
        <p:txBody>
          <a:bodyPr lIns="0"/>
          <a:lstStyle/>
          <a:p>
            <a:r>
              <a:rPr lang="de-DE" dirty="0"/>
              <a:t>Mastertitelformat bearbeiten</a:t>
            </a:r>
            <a:endParaRPr lang="de-DE" altLang="de-DE" sz="2200" dirty="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31801" y="1620001"/>
            <a:ext cx="11340927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3071284" y="2432051"/>
            <a:ext cx="9480549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 dirty="0">
              <a:solidFill>
                <a:srgbClr val="4A5C66"/>
              </a:solidFill>
              <a:latin typeface="Arial" charset="0"/>
            </a:endParaRPr>
          </a:p>
        </p:txBody>
      </p:sp>
      <p:pic>
        <p:nvPicPr>
          <p:cNvPr id="11" name="Bild 10" descr="icon_people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32" y="3291575"/>
            <a:ext cx="888429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1" descr="haus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4928474"/>
            <a:ext cx="97529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1C6723BC-5FFF-A14D-8404-D5F91F1C72B1}"/>
              </a:ext>
            </a:extLst>
          </p:cNvPr>
          <p:cNvSpPr/>
          <p:nvPr userDrawn="1"/>
        </p:nvSpPr>
        <p:spPr>
          <a:xfrm>
            <a:off x="1703512" y="2780927"/>
            <a:ext cx="9950855" cy="158417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594EDCD-2274-FE44-87CC-3D768625475C}"/>
              </a:ext>
            </a:extLst>
          </p:cNvPr>
          <p:cNvSpPr/>
          <p:nvPr userDrawn="1"/>
        </p:nvSpPr>
        <p:spPr>
          <a:xfrm>
            <a:off x="1703512" y="4509121"/>
            <a:ext cx="9950855" cy="1727647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 dirty="0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C02CBA60-C706-9748-870A-3B807F1552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19536" y="2980358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47172106-5D28-8B48-8CE5-77E78E3EF8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29530" y="4653137"/>
            <a:ext cx="8583083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265314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432001" y="1080000"/>
            <a:ext cx="11324167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432000" y="1620001"/>
            <a:ext cx="1133051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1" y="6497638"/>
            <a:ext cx="12187767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 dirty="0">
              <a:cs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184467" y="6546850"/>
            <a:ext cx="637117" cy="266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2866142A-AFED-1443-8B06-6463BAB2C889}" type="slidenum">
              <a:rPr lang="de-DE" altLang="de-DE"/>
              <a:pPr>
                <a:defRPr/>
              </a:pPr>
              <a:t>‹Nr.›</a:t>
            </a:fld>
            <a:endParaRPr lang="de-DE" altLang="de-DE" dirty="0"/>
          </a:p>
        </p:txBody>
      </p:sp>
      <p:sp>
        <p:nvSpPr>
          <p:cNvPr id="1032" name="Textfeld 2"/>
          <p:cNvSpPr txBox="1">
            <a:spLocks noChangeArrowheads="1"/>
          </p:cNvSpPr>
          <p:nvPr userDrawn="1"/>
        </p:nvSpPr>
        <p:spPr bwMode="auto">
          <a:xfrm>
            <a:off x="7609417" y="6546850"/>
            <a:ext cx="2882900" cy="2616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Michael Kaufmann &amp; Pascal Bastiné</a:t>
            </a:r>
          </a:p>
        </p:txBody>
      </p:sp>
      <p:sp>
        <p:nvSpPr>
          <p:cNvPr id="1033" name="Textfeld 3"/>
          <p:cNvSpPr txBox="1">
            <a:spLocks noChangeArrowheads="1"/>
          </p:cNvSpPr>
          <p:nvPr userDrawn="1"/>
        </p:nvSpPr>
        <p:spPr bwMode="auto">
          <a:xfrm>
            <a:off x="10608734" y="6548438"/>
            <a:ext cx="768351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D50FC33-BA03-D341-83A0-35E637362E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auto">
          <a:xfrm>
            <a:off x="443232" y="360000"/>
            <a:ext cx="4235783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572C864-C096-EE45-8500-19995A117EE6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432000" y="6625975"/>
            <a:ext cx="1976118" cy="10400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B267E23B-EBE4-251E-4B56-7C3D39DB51CB}"/>
              </a:ext>
            </a:extLst>
          </p:cNvPr>
          <p:cNvSpPr txBox="1"/>
          <p:nvPr userDrawn="1"/>
        </p:nvSpPr>
        <p:spPr>
          <a:xfrm>
            <a:off x="3576020" y="523216"/>
            <a:ext cx="1127760" cy="3949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700"/>
              </a:lnSpc>
            </a:pPr>
            <a:r>
              <a:rPr lang="de-DE" sz="700" b="0" i="0" dirty="0">
                <a:solidFill>
                  <a:srgbClr val="4B5C66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Medien-</a:t>
            </a:r>
          </a:p>
          <a:p>
            <a:pPr>
              <a:lnSpc>
                <a:spcPts val="700"/>
              </a:lnSpc>
            </a:pPr>
            <a:r>
              <a:rPr lang="de-DE" sz="700" b="0" i="0" dirty="0">
                <a:solidFill>
                  <a:srgbClr val="4B5C66"/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informatik</a:t>
            </a:r>
          </a:p>
          <a:p>
            <a:endParaRPr lang="de-DE" sz="800" dirty="0">
              <a:solidFill>
                <a:srgbClr val="4B5C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5AA7BC0-37D4-D89E-07D3-51A59EE3726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150784" y="6546850"/>
            <a:ext cx="2882900" cy="26161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dirty="0">
                <a:solidFill>
                  <a:schemeClr val="bg1"/>
                </a:solidFill>
                <a:latin typeface="Arial" charset="0"/>
                <a:ea typeface="+mn-ea"/>
              </a:rPr>
              <a:t>SWE 2 SoSe 2024</a:t>
            </a:r>
          </a:p>
        </p:txBody>
      </p:sp>
    </p:spTree>
    <p:extLst>
      <p:ext uri="{BB962C8B-B14F-4D97-AF65-F5344CB8AC3E}">
        <p14:creationId xmlns:p14="http://schemas.microsoft.com/office/powerpoint/2010/main" val="3692317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106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552450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9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828675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1095375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362075" indent="-28575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pitchFamily="2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gif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microsoft.com/office/2007/relationships/hdphoto" Target="../media/hdphoto4.wdp"/><Relationship Id="rId11" Type="http://schemas.microsoft.com/office/2007/relationships/hdphoto" Target="../media/hdphoto6.wdp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microsoft.com/office/2007/relationships/hdphoto" Target="../media/hdphoto3.wdp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eg"/><Relationship Id="rId4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A9F4DC9-9D3C-044E-95BB-2069769C7B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5BCC05E-6BB9-F44C-AA5C-18037A9C729E}" type="slidenum">
              <a:rPr kumimoji="0" lang="de-DE" altLang="de-DE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MS PGothic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altLang="de-DE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MS PGothic" charset="-128"/>
              <a:cs typeface="+mn-cs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6F9F005-21C5-0F4F-B2D5-0D255BDEB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74" y="1888413"/>
            <a:ext cx="7506897" cy="3081175"/>
          </a:xfrm>
        </p:spPr>
        <p:txBody>
          <a:bodyPr/>
          <a:lstStyle/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de-DE" sz="5400" dirty="0"/>
              <a:t>SWE</a:t>
            </a:r>
            <a:r>
              <a:rPr lang="de-DE" sz="4000" dirty="0"/>
              <a:t> </a:t>
            </a:r>
            <a:r>
              <a:rPr lang="de-DE" sz="5400" dirty="0"/>
              <a:t>2</a:t>
            </a:r>
            <a:r>
              <a:rPr lang="de-DE" sz="3600" dirty="0"/>
              <a:t> </a:t>
            </a:r>
            <a:r>
              <a:rPr lang="de-DE" sz="5400" dirty="0"/>
              <a:t>–</a:t>
            </a:r>
            <a:r>
              <a:rPr lang="de-DE" sz="3600" dirty="0"/>
              <a:t> </a:t>
            </a:r>
            <a:r>
              <a:rPr lang="de-DE" sz="5400" dirty="0"/>
              <a:t>Projekt: </a:t>
            </a:r>
            <a:br>
              <a:rPr lang="de-DE" sz="6600" b="0" dirty="0"/>
            </a:br>
            <a:r>
              <a:rPr lang="de-DE" sz="8000" b="0" dirty="0"/>
              <a:t>„</a:t>
            </a:r>
            <a:r>
              <a:rPr lang="de-DE" sz="8000" b="0" dirty="0">
                <a:latin typeface="Arial Black" panose="020B0A04020102020204" pitchFamily="34" charset="0"/>
                <a:ea typeface="SF Pro Display" pitchFamily="50" charset="0"/>
                <a:cs typeface="SF Pro Display" pitchFamily="50" charset="0"/>
              </a:rPr>
              <a:t>2048</a:t>
            </a:r>
            <a:r>
              <a:rPr lang="de-DE" sz="8000" dirty="0"/>
              <a:t>“</a:t>
            </a:r>
            <a:br>
              <a:rPr lang="de-DE" sz="6600" dirty="0"/>
            </a:br>
            <a:r>
              <a:rPr lang="de-DE" sz="2800" dirty="0"/>
              <a:t>von</a:t>
            </a:r>
            <a:br>
              <a:rPr lang="de-DE" sz="6600" dirty="0"/>
            </a:br>
            <a:r>
              <a:rPr lang="de-DE" sz="2800" dirty="0"/>
              <a:t>Michael Kaufmann &amp; Pascal Bastiné </a:t>
            </a:r>
            <a:endParaRPr lang="de-DE" sz="66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78D0A7-6DAA-42F3-8856-F7AE12ECA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7397">
            <a:off x="7854631" y="902165"/>
            <a:ext cx="3716579" cy="3619930"/>
          </a:xfrm>
          <a:prstGeom prst="rect">
            <a:avLst/>
          </a:prstGeom>
          <a:noFill/>
          <a:effectLst>
            <a:outerShdw blurRad="711200" dist="254000" dir="3000000" algn="l" rotWithShape="0">
              <a:srgbClr val="73685F">
                <a:alpha val="7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Mond, Schwarz, Dunkelheit enthält.&#10;&#10;Automatisch generierte Beschreibung">
            <a:extLst>
              <a:ext uri="{FF2B5EF4-FFF2-40B4-BE49-F238E27FC236}">
                <a16:creationId xmlns:a16="http://schemas.microsoft.com/office/drawing/2014/main" id="{63B76CAB-3F59-2C7A-E853-CCFD2EC8E5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756" y="4041407"/>
            <a:ext cx="2972215" cy="2638793"/>
          </a:xfrm>
          <a:prstGeom prst="rect">
            <a:avLst/>
          </a:prstGeom>
        </p:spPr>
      </p:pic>
      <p:pic>
        <p:nvPicPr>
          <p:cNvPr id="8" name="Picture 2" descr="2048 Game in HTML and Javascript. 2048 is a popular single-player puzzle… |  by Kakashi | Medium">
            <a:extLst>
              <a:ext uri="{FF2B5EF4-FFF2-40B4-BE49-F238E27FC236}">
                <a16:creationId xmlns:a16="http://schemas.microsoft.com/office/drawing/2014/main" id="{409347A1-DF14-10F3-04C1-DDC6EFF6E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2047">
            <a:off x="8089673" y="1088882"/>
            <a:ext cx="3246495" cy="324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146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C58EAAC-40EF-8996-7EF1-48BC206C58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10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7115A50-4963-27A3-85F8-2A151AB5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356527"/>
            <a:ext cx="11228917" cy="715368"/>
          </a:xfrm>
        </p:spPr>
        <p:txBody>
          <a:bodyPr/>
          <a:lstStyle/>
          <a:p>
            <a:r>
              <a:rPr lang="de-DE" sz="4000" dirty="0"/>
              <a:t>Ergebnisse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00FE1B-3148-DFFA-EEA9-7398A1D197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001" y="2180492"/>
            <a:ext cx="11232619" cy="4056796"/>
          </a:xfrm>
        </p:spPr>
        <p:txBody>
          <a:bodyPr/>
          <a:lstStyle/>
          <a:p>
            <a:r>
              <a:rPr lang="de-DE" sz="2400" b="1" dirty="0"/>
              <a:t>Architektur: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281B42F-89C2-4476-ADE6-9333A4212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000" y="2603021"/>
            <a:ext cx="3705724" cy="2687436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319C2A3F-5E04-C1BA-8EEE-A1985C420459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3997982" y="4437508"/>
            <a:ext cx="1230521" cy="149140"/>
          </a:xfrm>
          <a:prstGeom prst="straightConnector1">
            <a:avLst/>
          </a:prstGeom>
          <a:ln w="101600">
            <a:solidFill>
              <a:srgbClr val="80BA2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1CA12323-7ECE-1E9F-3158-95E773E1104E}"/>
              </a:ext>
            </a:extLst>
          </p:cNvPr>
          <p:cNvSpPr txBox="1"/>
          <p:nvPr/>
        </p:nvSpPr>
        <p:spPr>
          <a:xfrm>
            <a:off x="5228503" y="4355815"/>
            <a:ext cx="2710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4A5C66"/>
                </a:solidFill>
              </a:rPr>
              <a:t>Spielstarter (Main)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EC7E702-B584-78D4-D2D5-CD7E52667D4A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3107921" y="2848622"/>
            <a:ext cx="2120582" cy="545848"/>
          </a:xfrm>
          <a:prstGeom prst="straightConnector1">
            <a:avLst/>
          </a:prstGeom>
          <a:ln w="101600">
            <a:solidFill>
              <a:srgbClr val="80BA2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307DF56-D11B-8044-AEE5-2CA79F224B55}"/>
              </a:ext>
            </a:extLst>
          </p:cNvPr>
          <p:cNvSpPr txBox="1"/>
          <p:nvPr/>
        </p:nvSpPr>
        <p:spPr>
          <a:xfrm>
            <a:off x="5228503" y="2433123"/>
            <a:ext cx="5113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4A5C66"/>
                </a:solidFill>
              </a:rPr>
              <a:t>regelt Alles zur Benutzeroberfläche und dem </a:t>
            </a:r>
            <a:r>
              <a:rPr lang="de-DE" sz="2400" b="1" dirty="0" err="1">
                <a:solidFill>
                  <a:srgbClr val="4A5C66"/>
                </a:solidFill>
              </a:rPr>
              <a:t>BoSym</a:t>
            </a:r>
            <a:r>
              <a:rPr lang="de-DE" sz="2400" b="1" dirty="0">
                <a:solidFill>
                  <a:srgbClr val="4A5C66"/>
                </a:solidFill>
              </a:rPr>
              <a:t>-Design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9E4184A9-DDE4-9F6C-A2A6-3CA0D728A389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3748871" y="3809968"/>
            <a:ext cx="1479632" cy="115628"/>
          </a:xfrm>
          <a:prstGeom prst="straightConnector1">
            <a:avLst/>
          </a:prstGeom>
          <a:ln w="101600">
            <a:solidFill>
              <a:srgbClr val="80BA2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D168BF00-ACDB-E2AE-878F-F12B2DC76F63}"/>
              </a:ext>
            </a:extLst>
          </p:cNvPr>
          <p:cNvSpPr txBox="1"/>
          <p:nvPr/>
        </p:nvSpPr>
        <p:spPr>
          <a:xfrm>
            <a:off x="5228503" y="3579135"/>
            <a:ext cx="7201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4A5C66"/>
                </a:solidFill>
              </a:rPr>
              <a:t>repräsentiert eine einzelne Kachel auf dem Spielfeld</a:t>
            </a:r>
          </a:p>
        </p:txBody>
      </p: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DA6034DE-CCC2-1068-75F7-3F3DEF8FE8DB}"/>
              </a:ext>
            </a:extLst>
          </p:cNvPr>
          <p:cNvCxnSpPr>
            <a:cxnSpLocks/>
            <a:stCxn id="31" idx="1"/>
          </p:cNvCxnSpPr>
          <p:nvPr/>
        </p:nvCxnSpPr>
        <p:spPr>
          <a:xfrm flipH="1" flipV="1">
            <a:off x="3861895" y="4979330"/>
            <a:ext cx="1366608" cy="568710"/>
          </a:xfrm>
          <a:prstGeom prst="straightConnector1">
            <a:avLst/>
          </a:prstGeom>
          <a:ln w="101600">
            <a:solidFill>
              <a:srgbClr val="80BA2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4EA665C0-AAAD-408F-44D7-679B24C0F3D7}"/>
              </a:ext>
            </a:extLst>
          </p:cNvPr>
          <p:cNvSpPr txBox="1"/>
          <p:nvPr/>
        </p:nvSpPr>
        <p:spPr>
          <a:xfrm>
            <a:off x="5228503" y="5132541"/>
            <a:ext cx="4558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4A5C66"/>
                </a:solidFill>
              </a:rPr>
              <a:t>Verwaltung des Spielfelds und Hauptlogik</a:t>
            </a:r>
          </a:p>
        </p:txBody>
      </p:sp>
    </p:spTree>
    <p:extLst>
      <p:ext uri="{BB962C8B-B14F-4D97-AF65-F5344CB8AC3E}">
        <p14:creationId xmlns:p14="http://schemas.microsoft.com/office/powerpoint/2010/main" val="432406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C58EAAC-40EF-8996-7EF1-48BC206C58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11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7115A50-4963-27A3-85F8-2A151AB5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356527"/>
            <a:ext cx="11228917" cy="715368"/>
          </a:xfrm>
        </p:spPr>
        <p:txBody>
          <a:bodyPr/>
          <a:lstStyle/>
          <a:p>
            <a:r>
              <a:rPr lang="de-DE" sz="4000" dirty="0"/>
              <a:t>Ergebnisse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7B26275-3D41-F851-773D-15E2274F3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264" y="477756"/>
            <a:ext cx="5965535" cy="572288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B830DF24-0C21-8DB3-D608-40CEFD996D16}"/>
              </a:ext>
            </a:extLst>
          </p:cNvPr>
          <p:cNvSpPr/>
          <p:nvPr/>
        </p:nvSpPr>
        <p:spPr>
          <a:xfrm>
            <a:off x="4697128" y="5842534"/>
            <a:ext cx="924026" cy="28875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FD0A133-8729-B1B0-ECDD-FDB6F4A9F979}"/>
              </a:ext>
            </a:extLst>
          </p:cNvPr>
          <p:cNvSpPr/>
          <p:nvPr/>
        </p:nvSpPr>
        <p:spPr>
          <a:xfrm>
            <a:off x="9171272" y="1404597"/>
            <a:ext cx="1329890" cy="1546069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BEA2338-8DAE-EB74-EEE7-9565042DBCC8}"/>
              </a:ext>
            </a:extLst>
          </p:cNvPr>
          <p:cNvSpPr/>
          <p:nvPr/>
        </p:nvSpPr>
        <p:spPr>
          <a:xfrm>
            <a:off x="4697128" y="1066163"/>
            <a:ext cx="1398872" cy="338434"/>
          </a:xfrm>
          <a:prstGeom prst="rect">
            <a:avLst/>
          </a:prstGeom>
          <a:noFill/>
          <a:ln w="38100">
            <a:solidFill>
              <a:srgbClr val="C014D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FDDEA6C-DC5F-32C2-B794-189B632FC1F2}"/>
              </a:ext>
            </a:extLst>
          </p:cNvPr>
          <p:cNvSpPr/>
          <p:nvPr/>
        </p:nvSpPr>
        <p:spPr>
          <a:xfrm>
            <a:off x="9727486" y="747925"/>
            <a:ext cx="864313" cy="195351"/>
          </a:xfrm>
          <a:prstGeom prst="rect">
            <a:avLst/>
          </a:prstGeom>
          <a:noFill/>
          <a:ln w="38100">
            <a:solidFill>
              <a:srgbClr val="F7A357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794D6C25-72A1-29C8-109F-5096B08EA780}"/>
              </a:ext>
            </a:extLst>
          </p:cNvPr>
          <p:cNvCxnSpPr>
            <a:endCxn id="9" idx="2"/>
          </p:cNvCxnSpPr>
          <p:nvPr/>
        </p:nvCxnSpPr>
        <p:spPr>
          <a:xfrm flipV="1">
            <a:off x="3388093" y="1404597"/>
            <a:ext cx="2008471" cy="1546069"/>
          </a:xfrm>
          <a:prstGeom prst="straightConnector1">
            <a:avLst/>
          </a:prstGeom>
          <a:ln w="57150">
            <a:solidFill>
              <a:srgbClr val="C014D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14C20680-ECBC-AD1E-6B5E-C90AC1E64957}"/>
              </a:ext>
            </a:extLst>
          </p:cNvPr>
          <p:cNvCxnSpPr>
            <a:cxnSpLocks/>
          </p:cNvCxnSpPr>
          <p:nvPr/>
        </p:nvCxnSpPr>
        <p:spPr>
          <a:xfrm flipH="1" flipV="1">
            <a:off x="9845842" y="2950666"/>
            <a:ext cx="1223211" cy="173683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57615F4-3C83-04FE-FD6A-0A748163AB94}"/>
              </a:ext>
            </a:extLst>
          </p:cNvPr>
          <p:cNvCxnSpPr>
            <a:cxnSpLocks/>
          </p:cNvCxnSpPr>
          <p:nvPr/>
        </p:nvCxnSpPr>
        <p:spPr>
          <a:xfrm flipH="1" flipV="1">
            <a:off x="10351569" y="943276"/>
            <a:ext cx="505728" cy="496232"/>
          </a:xfrm>
          <a:prstGeom prst="straightConnector1">
            <a:avLst/>
          </a:prstGeom>
          <a:ln w="57150">
            <a:solidFill>
              <a:srgbClr val="F7A35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4F0B0953-81B9-27DB-D5A9-BFCB27046615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022333" y="5986913"/>
            <a:ext cx="1674795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989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C58EAAC-40EF-8996-7EF1-48BC206C58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12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7115A50-4963-27A3-85F8-2A151AB5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356527"/>
            <a:ext cx="11228917" cy="715368"/>
          </a:xfrm>
        </p:spPr>
        <p:txBody>
          <a:bodyPr/>
          <a:lstStyle/>
          <a:p>
            <a:r>
              <a:rPr lang="de-DE" sz="4000" dirty="0"/>
              <a:t>Ergebnisse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00FE1B-3148-DFFA-EEA9-7398A1D197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001" y="2180492"/>
            <a:ext cx="11232619" cy="4056796"/>
          </a:xfrm>
        </p:spPr>
        <p:txBody>
          <a:bodyPr/>
          <a:lstStyle/>
          <a:p>
            <a:r>
              <a:rPr lang="de-DE" sz="2200" b="1" dirty="0">
                <a:solidFill>
                  <a:srgbClr val="80BA27"/>
                </a:solidFill>
              </a:rPr>
              <a:t>Erfolge</a:t>
            </a:r>
          </a:p>
          <a:p>
            <a:pPr marL="190500" indent="-285750">
              <a:buFont typeface="Wingdings" panose="05000000000000000000" pitchFamily="2" charset="2"/>
              <a:buChar char="§"/>
            </a:pPr>
            <a:r>
              <a:rPr lang="de-DE" sz="2200" dirty="0"/>
              <a:t>Erfolgreiche Umsetzung der grundlegenden Bewegungs- und Kombinationslogik.</a:t>
            </a:r>
          </a:p>
          <a:p>
            <a:pPr marL="190500" indent="-285750">
              <a:buFont typeface="Wingdings" panose="05000000000000000000" pitchFamily="2" charset="2"/>
              <a:buChar char="§"/>
            </a:pPr>
            <a:r>
              <a:rPr lang="de-DE" sz="2200" dirty="0"/>
              <a:t>Stabilität und Zuverlässigkeit des Spiels bei verschiedenen Eingaben und Szenarien.</a:t>
            </a:r>
          </a:p>
          <a:p>
            <a:pPr marL="190500" indent="-285750">
              <a:buFont typeface="Wingdings" panose="05000000000000000000" pitchFamily="2" charset="2"/>
              <a:buChar char="§"/>
            </a:pPr>
            <a:r>
              <a:rPr lang="de-DE" sz="2200" dirty="0"/>
              <a:t>Erstellung einer klaren und intuitiven Benutzeroberfläche mit </a:t>
            </a:r>
            <a:r>
              <a:rPr lang="de-DE" sz="2200" dirty="0" err="1"/>
              <a:t>BoSym</a:t>
            </a:r>
            <a:r>
              <a:rPr lang="de-DE" sz="2200" dirty="0"/>
              <a:t>.</a:t>
            </a:r>
          </a:p>
          <a:p>
            <a:pPr marL="190500" indent="-285750">
              <a:buFont typeface="Wingdings" panose="05000000000000000000" pitchFamily="2" charset="2"/>
              <a:buChar char="§"/>
            </a:pPr>
            <a:r>
              <a:rPr lang="de-DE" sz="2200" dirty="0"/>
              <a:t>Schönes Design, nahezu wie Original-Spiel mittels </a:t>
            </a:r>
            <a:r>
              <a:rPr lang="de-DE" sz="2200" dirty="0" err="1"/>
              <a:t>BoSym</a:t>
            </a:r>
            <a:endParaRPr lang="de-DE" sz="2200" dirty="0"/>
          </a:p>
          <a:p>
            <a:pPr marL="190500" indent="-285750">
              <a:buFont typeface="Wingdings" panose="05000000000000000000" pitchFamily="2" charset="2"/>
              <a:buChar char="§"/>
            </a:pPr>
            <a:r>
              <a:rPr lang="de-DE" sz="2200" dirty="0"/>
              <a:t>Farbpaletten, Spielanleitungsmenü</a:t>
            </a:r>
          </a:p>
          <a:p>
            <a:pPr marL="190500" indent="-285750">
              <a:buFont typeface="Wingdings" panose="05000000000000000000" pitchFamily="2" charset="2"/>
              <a:buChar char="§"/>
            </a:pPr>
            <a:r>
              <a:rPr lang="de-DE" sz="2200" dirty="0"/>
              <a:t>Gute Bedienbarkeit</a:t>
            </a:r>
          </a:p>
          <a:p>
            <a:pPr marL="190500" indent="-285750">
              <a:buFont typeface="Wingdings" panose="05000000000000000000" pitchFamily="2" charset="2"/>
              <a:buChar char="§"/>
            </a:pPr>
            <a:r>
              <a:rPr lang="de-DE" sz="2200" dirty="0"/>
              <a:t>Modularer und gut dokumentierter Code, der zukünftige Erweiterungen und Anpassungen erleichtert </a:t>
            </a:r>
            <a:r>
              <a:rPr lang="de-DE" sz="2200" dirty="0">
                <a:sym typeface="Wingdings" panose="05000000000000000000" pitchFamily="2" charset="2"/>
              </a:rPr>
              <a:t> </a:t>
            </a:r>
            <a:r>
              <a:rPr lang="de-DE" sz="2200" dirty="0"/>
              <a:t>Möglichkeit zur einfachen Einführung neuer Funktionen und Spielmodi.</a:t>
            </a:r>
          </a:p>
          <a:p>
            <a:endParaRPr lang="de-DE" dirty="0"/>
          </a:p>
        </p:txBody>
      </p:sp>
      <p:pic>
        <p:nvPicPr>
          <p:cNvPr id="6150" name="Picture 6" descr="Teamerfolg - Kostenlose zeichen-Icons">
            <a:extLst>
              <a:ext uri="{FF2B5EF4-FFF2-40B4-BE49-F238E27FC236}">
                <a16:creationId xmlns:a16="http://schemas.microsoft.com/office/drawing/2014/main" id="{BD14CF18-04C6-B512-086E-71A83FFFD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1870" y="422462"/>
            <a:ext cx="1868129" cy="186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907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C58EAAC-40EF-8996-7EF1-48BC206C58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13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7115A50-4963-27A3-85F8-2A151AB5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356527"/>
            <a:ext cx="11228917" cy="715368"/>
          </a:xfrm>
        </p:spPr>
        <p:txBody>
          <a:bodyPr/>
          <a:lstStyle/>
          <a:p>
            <a:r>
              <a:rPr lang="de-DE" sz="4000" dirty="0"/>
              <a:t>Ergebnisse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00FE1B-3148-DFFA-EEA9-7398A1D197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001" y="2180492"/>
            <a:ext cx="11232619" cy="4056796"/>
          </a:xfrm>
        </p:spPr>
        <p:txBody>
          <a:bodyPr/>
          <a:lstStyle/>
          <a:p>
            <a:r>
              <a:rPr lang="de-DE" sz="2200" b="1" dirty="0">
                <a:solidFill>
                  <a:srgbClr val="80BA27"/>
                </a:solidFill>
              </a:rPr>
              <a:t>Offene Probleme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Obwohl das Spiel stabil läuft, gibt es noch Potenzial zur Verbesserung der Geschwindigkeit und Reaktionsfähigkeit &amp; Haptik (Performance-Optimierungen)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Verbesserung des Spielerlebnisses durch Animationen oder Derartiges, dadurch mehr Dynamik und weniger Statik </a:t>
            </a:r>
          </a:p>
          <a:p>
            <a:pPr marL="838200" lvl="1">
              <a:buFont typeface="Wingdings" panose="05000000000000000000" pitchFamily="2" charset="2"/>
              <a:buChar char="à"/>
            </a:pPr>
            <a:r>
              <a:rPr lang="de-DE" sz="2000" dirty="0"/>
              <a:t>Kacheln „gleiten“ / rutschen über das Spielbrett schrittweise, nicht nur </a:t>
            </a:r>
            <a:r>
              <a:rPr lang="de-DE" sz="2000" dirty="0" err="1"/>
              <a:t>Endfeld</a:t>
            </a:r>
            <a:r>
              <a:rPr lang="de-DE" sz="2000" dirty="0"/>
              <a:t> berechnen)</a:t>
            </a:r>
          </a:p>
          <a:p>
            <a:pPr marL="838200" lvl="1">
              <a:buFont typeface="Wingdings" panose="05000000000000000000" pitchFamily="2" charset="2"/>
              <a:buChar char="à"/>
            </a:pPr>
            <a:r>
              <a:rPr lang="de-DE" sz="2000" dirty="0"/>
              <a:t>Neue Kacheln „ploppen“ auf, indem man kurzeitig die </a:t>
            </a:r>
            <a:r>
              <a:rPr lang="de-DE" sz="2000" dirty="0" err="1"/>
              <a:t>FormSize</a:t>
            </a:r>
            <a:r>
              <a:rPr lang="de-DE" sz="2000" dirty="0"/>
              <a:t> erhöht und wieder verkleinert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000" dirty="0"/>
              <a:t>Noch nicht implementierte zusätzliche Spielmodi und Funktionen wie Highscores oder Mehrspieler-Optionen etc.</a:t>
            </a:r>
          </a:p>
          <a:p>
            <a:endParaRPr lang="de-DE" dirty="0"/>
          </a:p>
        </p:txBody>
      </p:sp>
      <p:pic>
        <p:nvPicPr>
          <p:cNvPr id="8194" name="Picture 2" descr="Problem Icons zum kostenlosen Download">
            <a:extLst>
              <a:ext uri="{FF2B5EF4-FFF2-40B4-BE49-F238E27FC236}">
                <a16:creationId xmlns:a16="http://schemas.microsoft.com/office/drawing/2014/main" id="{890ABD83-0652-FCDE-6442-4F8E47B4D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752" y="330730"/>
            <a:ext cx="1741165" cy="174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Problem gelöst - Kostenlose sonstiges-Icons">
            <a:extLst>
              <a:ext uri="{FF2B5EF4-FFF2-40B4-BE49-F238E27FC236}">
                <a16:creationId xmlns:a16="http://schemas.microsoft.com/office/drawing/2014/main" id="{54FA2EA5-A61C-69D2-4FDE-6AC18211D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4A5C6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9365" y="5195069"/>
            <a:ext cx="1042219" cy="104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068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C58EAAC-40EF-8996-7EF1-48BC206C58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14</a:t>
            </a:fld>
            <a:endParaRPr lang="de-DE" alt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00FE1B-3148-DFFA-EEA9-7398A1D197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001" y="2318656"/>
            <a:ext cx="11232619" cy="3918631"/>
          </a:xfrm>
        </p:spPr>
        <p:txBody>
          <a:bodyPr/>
          <a:lstStyle/>
          <a:p>
            <a:endParaRPr lang="de-DE" sz="1600" dirty="0"/>
          </a:p>
          <a:p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431FC7C-68EB-F557-F40C-831C03614F10}"/>
              </a:ext>
            </a:extLst>
          </p:cNvPr>
          <p:cNvGrpSpPr/>
          <p:nvPr/>
        </p:nvGrpSpPr>
        <p:grpSpPr>
          <a:xfrm>
            <a:off x="2846046" y="2899029"/>
            <a:ext cx="6499905" cy="3585019"/>
            <a:chOff x="2892198" y="2492894"/>
            <a:chExt cx="6499905" cy="3585019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784F1D0C-0DCF-818E-1F0C-D7B66C9DF5FF}"/>
                </a:ext>
              </a:extLst>
            </p:cNvPr>
            <p:cNvGrpSpPr/>
            <p:nvPr/>
          </p:nvGrpSpPr>
          <p:grpSpPr>
            <a:xfrm>
              <a:off x="2892198" y="2492894"/>
              <a:ext cx="6407604" cy="1872213"/>
              <a:chOff x="2892198" y="2492894"/>
              <a:chExt cx="6407604" cy="1872213"/>
            </a:xfrm>
          </p:grpSpPr>
          <p:sp>
            <p:nvSpPr>
              <p:cNvPr id="6" name="Rechteck: abgerundete Ecken 5">
                <a:extLst>
                  <a:ext uri="{FF2B5EF4-FFF2-40B4-BE49-F238E27FC236}">
                    <a16:creationId xmlns:a16="http://schemas.microsoft.com/office/drawing/2014/main" id="{E6AA1244-B2A9-A9A6-4EF2-E6B067FF2D3C}"/>
                  </a:ext>
                </a:extLst>
              </p:cNvPr>
              <p:cNvSpPr/>
              <p:nvPr/>
            </p:nvSpPr>
            <p:spPr>
              <a:xfrm>
                <a:off x="2892198" y="2492894"/>
                <a:ext cx="6407604" cy="1872213"/>
              </a:xfrm>
              <a:prstGeom prst="roundRect">
                <a:avLst>
                  <a:gd name="adj" fmla="val 20219"/>
                </a:avLst>
              </a:prstGeom>
              <a:noFill/>
              <a:ln w="25400" cmpd="sng">
                <a:solidFill>
                  <a:srgbClr val="80BA2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97BFF949-E1B7-07E9-806E-4612D4F641A3}"/>
                  </a:ext>
                </a:extLst>
              </p:cNvPr>
              <p:cNvSpPr/>
              <p:nvPr/>
            </p:nvSpPr>
            <p:spPr>
              <a:xfrm>
                <a:off x="3004457" y="2585357"/>
                <a:ext cx="6183086" cy="1687286"/>
              </a:xfrm>
              <a:prstGeom prst="roundRect">
                <a:avLst>
                  <a:gd name="adj" fmla="val 17312"/>
                </a:avLst>
              </a:prstGeom>
              <a:solidFill>
                <a:srgbClr val="80BA27"/>
              </a:solidFill>
              <a:ln w="79375" cmpd="thinThick">
                <a:noFill/>
              </a:ln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C4B17017-CFA8-8ADC-CA84-91E6E9AAB3E3}"/>
                  </a:ext>
                </a:extLst>
              </p:cNvPr>
              <p:cNvSpPr txBox="1"/>
              <p:nvPr/>
            </p:nvSpPr>
            <p:spPr>
              <a:xfrm>
                <a:off x="3004457" y="2921169"/>
                <a:ext cx="61830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6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LIVE DEMO</a:t>
                </a:r>
              </a:p>
            </p:txBody>
          </p:sp>
        </p:grpSp>
        <p:pic>
          <p:nvPicPr>
            <p:cNvPr id="9" name="Grafik 8" descr="Ein Bild, das Symbol, Grafiken, Schwarz, Schwarzweiß enthält.&#10;&#10;Automatisch generierte Beschreibung">
              <a:extLst>
                <a:ext uri="{FF2B5EF4-FFF2-40B4-BE49-F238E27FC236}">
                  <a16:creationId xmlns:a16="http://schemas.microsoft.com/office/drawing/2014/main" id="{8DE66034-449C-C0F3-736F-F10DA6B7E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3186" y="3138996"/>
              <a:ext cx="2938917" cy="2938917"/>
            </a:xfrm>
            <a:prstGeom prst="rect">
              <a:avLst/>
            </a:prstGeom>
          </p:spPr>
        </p:pic>
      </p:grpSp>
      <p:sp>
        <p:nvSpPr>
          <p:cNvPr id="8" name="Titel 2">
            <a:extLst>
              <a:ext uri="{FF2B5EF4-FFF2-40B4-BE49-F238E27FC236}">
                <a16:creationId xmlns:a16="http://schemas.microsoft.com/office/drawing/2014/main" id="{36F2E346-4017-D7BC-D8DB-29E5E5B15D84}"/>
              </a:ext>
            </a:extLst>
          </p:cNvPr>
          <p:cNvSpPr txBox="1">
            <a:spLocks/>
          </p:cNvSpPr>
          <p:nvPr/>
        </p:nvSpPr>
        <p:spPr bwMode="auto">
          <a:xfrm>
            <a:off x="432000" y="1356527"/>
            <a:ext cx="11228917" cy="71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200" b="1" kern="1200">
                <a:solidFill>
                  <a:srgbClr val="4A5C66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4A5C66"/>
                </a:solidFill>
                <a:latin typeface="Arial" charset="0"/>
                <a:ea typeface="MS PGothic" pitchFamily="34" charset="-128"/>
                <a:cs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de-DE" sz="4000"/>
              <a:t>Ergebnisse</a:t>
            </a:r>
            <a:endParaRPr lang="de-DE" sz="4000" dirty="0"/>
          </a:p>
        </p:txBody>
      </p:sp>
    </p:spTree>
    <p:extLst>
      <p:ext uri="{BB962C8B-B14F-4D97-AF65-F5344CB8AC3E}">
        <p14:creationId xmlns:p14="http://schemas.microsoft.com/office/powerpoint/2010/main" val="2165021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C58EAAC-40EF-8996-7EF1-48BC206C58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15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7115A50-4963-27A3-85F8-2A151AB5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356527"/>
            <a:ext cx="11228917" cy="715368"/>
          </a:xfrm>
        </p:spPr>
        <p:txBody>
          <a:bodyPr/>
          <a:lstStyle/>
          <a:p>
            <a:r>
              <a:rPr lang="de-DE" sz="4000" dirty="0"/>
              <a:t>Rückblick / Ausblick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00FE1B-3148-DFFA-EEA9-7398A1D197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001" y="2180492"/>
            <a:ext cx="11232619" cy="405679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b="1" i="1" dirty="0"/>
              <a:t>Vorgehensweise</a:t>
            </a:r>
            <a:r>
              <a:rPr lang="de-DE" sz="1600" dirty="0"/>
              <a:t> hat sich sehr bewährt </a:t>
            </a:r>
            <a:r>
              <a:rPr lang="de-DE" sz="1600" dirty="0">
                <a:sym typeface="Wingdings" panose="05000000000000000000" pitchFamily="2" charset="2"/>
              </a:rPr>
              <a:t> strukturierte Herangehensweise ermöglichte eine effiziente und zielgerichtete Entwicklung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>
                <a:sym typeface="Wingdings" panose="05000000000000000000" pitchFamily="2" charset="2"/>
              </a:rPr>
              <a:t>GitHub erleichterte stark die Zusammenarbeit &amp; Code-Austausch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>
                <a:sym typeface="Wingdings" panose="05000000000000000000" pitchFamily="2" charset="2"/>
              </a:rPr>
              <a:t>Grundsätzliche funktionale </a:t>
            </a:r>
            <a:r>
              <a:rPr lang="de-DE" sz="1600" b="1" i="1" dirty="0">
                <a:sym typeface="Wingdings" panose="05000000000000000000" pitchFamily="2" charset="2"/>
              </a:rPr>
              <a:t>Ziele</a:t>
            </a:r>
            <a:r>
              <a:rPr lang="de-DE" sz="1600" dirty="0">
                <a:sym typeface="Wingdings" panose="05000000000000000000" pitchFamily="2" charset="2"/>
              </a:rPr>
              <a:t> wurden erreicht und entsprechen voll unseren Erwartungen  Das Spiel läuft stabil und erfüllt die Hauptanforderungen + kleine GUI-Features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>
                <a:sym typeface="Wingdings" panose="05000000000000000000" pitchFamily="2" charset="2"/>
              </a:rPr>
              <a:t>Technische Herausforderungen wurden erfolgreich gemeistert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>
                <a:sym typeface="Wingdings" panose="05000000000000000000" pitchFamily="2" charset="2"/>
              </a:rPr>
              <a:t>Highscore und Spielmodi „Weiterspielen“, noch offen</a:t>
            </a:r>
          </a:p>
          <a:p>
            <a:r>
              <a:rPr lang="de-DE" sz="1600" b="1" u="sng" dirty="0">
                <a:sym typeface="Wingdings" panose="05000000000000000000" pitchFamily="2" charset="2"/>
              </a:rPr>
              <a:t>Lernerfahrung: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/>
              <a:t>Vertieftes Verständnis von Java und objektorientierter Programmierung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/>
              <a:t>Umgang mit unerwarteten Problemen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/>
              <a:t>Wichtige Lektionen in der Zusammenarbeit und Aufgabenverteilung</a:t>
            </a:r>
          </a:p>
          <a:p>
            <a:r>
              <a:rPr lang="de-DE" sz="1600" b="1" u="sng" dirty="0"/>
              <a:t>Nächste Schritte: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In der Zukunft möchten wir das Spiel weiter optimieren und neue Funktionen hinzufügen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Veröffentlichung des Projekts auf GitHub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69CBCC27-ACA0-B45D-2AE3-3E8BEA3E0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826" y="170576"/>
            <a:ext cx="3126659" cy="180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353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C58EAAC-40EF-8996-7EF1-48BC206C58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16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7115A50-4963-27A3-85F8-2A151AB5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356527"/>
            <a:ext cx="11228917" cy="715368"/>
          </a:xfrm>
        </p:spPr>
        <p:txBody>
          <a:bodyPr/>
          <a:lstStyle/>
          <a:p>
            <a:r>
              <a:rPr lang="de-DE" sz="4000" dirty="0"/>
              <a:t>Rückblick / Ausblick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00FE1B-3148-DFFA-EEA9-7398A1D197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001" y="2180491"/>
            <a:ext cx="5447689" cy="4249805"/>
          </a:xfrm>
        </p:spPr>
        <p:txBody>
          <a:bodyPr/>
          <a:lstStyle/>
          <a:p>
            <a:r>
              <a:rPr lang="de-DE" sz="2000" b="1" dirty="0"/>
              <a:t>Mögliche Erweiterungen: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/>
              <a:t>Score + Highscore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/>
              <a:t>Kachelfarben individuell für Farbpaletten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/>
              <a:t>Weiterspielen-Modus bis zu 2^15 mit neuen Kachelfarben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/>
              <a:t>Feldgrößen-Spielmodi (5 x 5 Spielfeld / 6 x 6 …)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/>
              <a:t>Spiel auf Zeit / Stoppuhr (Highscore mit Zeiten)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/>
              <a:t>Animationen der Kacheln („</a:t>
            </a:r>
            <a:r>
              <a:rPr lang="de-DE" sz="1600" dirty="0" err="1"/>
              <a:t>Aufploppen</a:t>
            </a:r>
            <a:r>
              <a:rPr lang="de-DE" sz="1600" dirty="0"/>
              <a:t>“ mit </a:t>
            </a:r>
            <a:r>
              <a:rPr lang="de-DE" sz="1600" dirty="0" err="1"/>
              <a:t>FormSize</a:t>
            </a:r>
            <a:r>
              <a:rPr lang="de-DE" sz="1600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/>
              <a:t>Design der Kacheln (mit Kreisen, Ovalen innerhalb der Kachel, Früchte wie bei „</a:t>
            </a:r>
            <a:r>
              <a:rPr lang="de-DE" sz="1600" dirty="0" err="1"/>
              <a:t>Suika</a:t>
            </a:r>
            <a:r>
              <a:rPr lang="de-DE" sz="1600" dirty="0"/>
              <a:t>-Game“)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/>
              <a:t>Rückgängig-Option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600" dirty="0"/>
              <a:t>Statistiken (Kombinationen-Zähler…)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004EAE84-C708-1C2A-E0ED-57DA99D0E4AA}"/>
              </a:ext>
            </a:extLst>
          </p:cNvPr>
          <p:cNvSpPr txBox="1">
            <a:spLocks/>
          </p:cNvSpPr>
          <p:nvPr/>
        </p:nvSpPr>
        <p:spPr bwMode="auto">
          <a:xfrm>
            <a:off x="6101561" y="2180491"/>
            <a:ext cx="5447689" cy="4249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pitchFamily="2" charset="2"/>
              <a:buNone/>
              <a:defRPr sz="1800" kern="1200">
                <a:solidFill>
                  <a:srgbClr val="4A5C66"/>
                </a:solidFill>
                <a:latin typeface="Arial" pitchFamily="34" charset="0"/>
                <a:ea typeface="MS PGothic" pitchFamily="34" charset="-128"/>
                <a:cs typeface="Arial" pitchFamily="34" charset="0"/>
              </a:defRPr>
            </a:lvl1pPr>
            <a:lvl2pPr marL="5524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90000"/>
              <a:buFont typeface="Wingdings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828675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095375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4pPr>
            <a:lvl5pPr marL="1362075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80000"/>
              <a:buFont typeface="Wingdings" pitchFamily="2" charset="2"/>
              <a:buChar char="§"/>
              <a:defRPr kern="1200">
                <a:solidFill>
                  <a:srgbClr val="4A5C66"/>
                </a:solidFill>
                <a:latin typeface="Arial" pitchFamily="34" charset="0"/>
                <a:ea typeface="Arial" charset="0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itchFamily="2" charset="2"/>
              <a:buChar char="§"/>
            </a:pPr>
            <a:endParaRPr lang="de-DE" sz="1600" dirty="0"/>
          </a:p>
          <a:p>
            <a:pPr marL="285750" indent="-285750">
              <a:buFont typeface="Wingdings" pitchFamily="2" charset="2"/>
              <a:buChar char="§"/>
            </a:pPr>
            <a:r>
              <a:rPr lang="de-DE" sz="1600" dirty="0"/>
              <a:t>Spielstrategien füllen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sz="1600" dirty="0"/>
              <a:t>Spielstände speichern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sz="1600" dirty="0"/>
              <a:t>Erfolge und Belohnungen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sz="1600" dirty="0"/>
              <a:t>Tutorial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sz="1600" dirty="0"/>
              <a:t>Spielmodi mit Power-</a:t>
            </a:r>
            <a:r>
              <a:rPr lang="de-DE" sz="1600" dirty="0" err="1"/>
              <a:t>Ups</a:t>
            </a:r>
            <a:r>
              <a:rPr lang="de-DE" sz="1600" dirty="0"/>
              <a:t> / Hindernisse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sz="1600" dirty="0"/>
              <a:t>KI-gesteuerte Tipps &amp; Hilfen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sz="1600" dirty="0"/>
              <a:t>Spielmenü: Starten, Spielstand laden…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sz="1600" dirty="0"/>
              <a:t>Gewinn- und Verlustnachricht direkt zentral auf dem </a:t>
            </a:r>
            <a:r>
              <a:rPr lang="de-DE" sz="1600" dirty="0" err="1"/>
              <a:t>BoSym</a:t>
            </a:r>
            <a:r>
              <a:rPr lang="de-DE" sz="1600" dirty="0"/>
              <a:t> Board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sz="1600" dirty="0"/>
              <a:t>„</a:t>
            </a:r>
            <a:r>
              <a:rPr lang="de-DE" sz="1600" dirty="0">
                <a:sym typeface="Wingdings" panose="05000000000000000000" pitchFamily="2" charset="2"/>
              </a:rPr>
              <a:t>-Zeichnung“ im Board für Verloren </a:t>
            </a:r>
            <a:r>
              <a:rPr lang="de-DE" sz="1600" dirty="0"/>
              <a:t>„</a:t>
            </a:r>
            <a:r>
              <a:rPr lang="de-DE" sz="1600" dirty="0">
                <a:sym typeface="Wingdings" panose="05000000000000000000" pitchFamily="2" charset="2"/>
              </a:rPr>
              <a:t> - Gewonnen</a:t>
            </a:r>
            <a:r>
              <a:rPr lang="de-DE" sz="1600" dirty="0"/>
              <a:t>“ 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de-DE" sz="1600" dirty="0" err="1"/>
              <a:t>Reset</a:t>
            </a:r>
            <a:r>
              <a:rPr lang="de-DE" sz="1600" dirty="0"/>
              <a:t> Button auf dem Spielfeld</a:t>
            </a:r>
            <a:br>
              <a:rPr lang="de-DE" sz="1300" dirty="0"/>
            </a:br>
            <a:endParaRPr lang="de-DE" sz="1300" dirty="0"/>
          </a:p>
          <a:p>
            <a:pPr marL="285750" indent="-285750">
              <a:buFont typeface="Wingdings" pitchFamily="2" charset="2"/>
              <a:buChar char="§"/>
            </a:pPr>
            <a:endParaRPr lang="de-DE" sz="1300" dirty="0"/>
          </a:p>
          <a:p>
            <a:pPr marL="285750" indent="-285750">
              <a:buFont typeface="Wingdings" pitchFamily="2" charset="2"/>
              <a:buChar char="§"/>
            </a:pPr>
            <a:endParaRPr lang="de-DE" sz="1600" dirty="0"/>
          </a:p>
          <a:p>
            <a:pPr marL="285750" indent="-285750">
              <a:buFont typeface="Wingdings" pitchFamily="2" charset="2"/>
              <a:buChar char="§"/>
            </a:pPr>
            <a:endParaRPr lang="de-DE" sz="1600" dirty="0"/>
          </a:p>
          <a:p>
            <a:pPr marL="285750" indent="-285750">
              <a:buFont typeface="Wingdings" pitchFamily="2" charset="2"/>
              <a:buChar char="§"/>
            </a:pPr>
            <a:endParaRPr lang="de-DE" b="1" dirty="0"/>
          </a:p>
          <a:p>
            <a:pPr marL="285750" indent="-285750">
              <a:buFont typeface="Wingdings" pitchFamily="2" charset="2"/>
              <a:buChar char="§"/>
            </a:pPr>
            <a:endParaRPr lang="de-DE" b="1" dirty="0"/>
          </a:p>
          <a:p>
            <a:pPr marL="285750" indent="-285750">
              <a:buFont typeface="Wingdings" pitchFamily="2" charset="2"/>
              <a:buChar char="§"/>
            </a:pPr>
            <a:endParaRPr lang="de-DE" b="1" dirty="0"/>
          </a:p>
          <a:p>
            <a:pPr marL="285750" indent="-285750">
              <a:buFont typeface="Wingdings" pitchFamily="2" charset="2"/>
              <a:buChar char="§"/>
            </a:pPr>
            <a:endParaRPr lang="de-DE" dirty="0"/>
          </a:p>
        </p:txBody>
      </p:sp>
      <p:pic>
        <p:nvPicPr>
          <p:cNvPr id="10242" name="Picture 2" descr="Puzzle - Kostenlose gaming-Icons">
            <a:extLst>
              <a:ext uri="{FF2B5EF4-FFF2-40B4-BE49-F238E27FC236}">
                <a16:creationId xmlns:a16="http://schemas.microsoft.com/office/drawing/2014/main" id="{694B051A-3889-CDAC-07B3-C52F732BE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917" y="463224"/>
            <a:ext cx="1656292" cy="1656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402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C58EAAC-40EF-8996-7EF1-48BC206C58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17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7115A50-4963-27A3-85F8-2A151AB5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356527"/>
            <a:ext cx="11228917" cy="715368"/>
          </a:xfrm>
        </p:spPr>
        <p:txBody>
          <a:bodyPr/>
          <a:lstStyle/>
          <a:p>
            <a:r>
              <a:rPr lang="de-DE" sz="4000" dirty="0"/>
              <a:t>Abschluss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00FE1B-3148-DFFA-EEA9-7398A1D197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002" y="2166257"/>
            <a:ext cx="7960884" cy="4169229"/>
          </a:xfrm>
        </p:spPr>
        <p:txBody>
          <a:bodyPr/>
          <a:lstStyle/>
          <a:p>
            <a:pPr algn="ctr"/>
            <a:r>
              <a:rPr lang="de-DE" sz="5400" b="1" dirty="0">
                <a:gradFill flip="none" rotWithShape="1">
                  <a:gsLst>
                    <a:gs pos="0">
                      <a:srgbClr val="80BA27"/>
                    </a:gs>
                    <a:gs pos="100000">
                      <a:srgbClr val="4A5C66"/>
                    </a:gs>
                  </a:gsLst>
                  <a:lin ang="0" scaled="1"/>
                  <a:tileRect/>
                </a:gradFill>
              </a:rPr>
              <a:t>Probieren Sie es aus! </a:t>
            </a:r>
          </a:p>
          <a:p>
            <a:pPr algn="ctr"/>
            <a:r>
              <a:rPr lang="de-DE" sz="3600" b="1" dirty="0">
                <a:gradFill flip="none" rotWithShape="1">
                  <a:gsLst>
                    <a:gs pos="0">
                      <a:srgbClr val="80BA27"/>
                    </a:gs>
                    <a:gs pos="100000">
                      <a:srgbClr val="4A5C66"/>
                    </a:gs>
                  </a:gsLst>
                  <a:lin ang="0" scaled="1"/>
                  <a:tileRect/>
                </a:gradFill>
              </a:rPr>
              <a:t>Laden Sie das Spiel herunter, spielen Sie es oder erweitern sie es gerne selbst.</a:t>
            </a:r>
          </a:p>
          <a:p>
            <a:pPr algn="ctr"/>
            <a:r>
              <a:rPr lang="de-DE" sz="2800" i="1" dirty="0">
                <a:gradFill flip="none" rotWithShape="1">
                  <a:gsLst>
                    <a:gs pos="0">
                      <a:srgbClr val="80BA27"/>
                    </a:gs>
                    <a:gs pos="100000">
                      <a:srgbClr val="4A5C66"/>
                    </a:gs>
                  </a:gsLst>
                  <a:lin ang="0" scaled="1"/>
                  <a:tileRect/>
                </a:gradFill>
              </a:rPr>
              <a:t>Können Sie Kachel </a:t>
            </a:r>
            <a:r>
              <a:rPr lang="de-DE" sz="2800" b="1" i="1" dirty="0">
                <a:gradFill flip="none" rotWithShape="1">
                  <a:gsLst>
                    <a:gs pos="0">
                      <a:srgbClr val="80BA27"/>
                    </a:gs>
                    <a:gs pos="100000">
                      <a:srgbClr val="4A5C66"/>
                    </a:gs>
                  </a:gsLst>
                  <a:lin ang="0" scaled="1"/>
                  <a:tileRect/>
                </a:gradFill>
              </a:rPr>
              <a:t>2048</a:t>
            </a:r>
            <a:r>
              <a:rPr lang="de-DE" sz="2800" i="1" dirty="0">
                <a:gradFill flip="none" rotWithShape="1">
                  <a:gsLst>
                    <a:gs pos="0">
                      <a:srgbClr val="80BA27"/>
                    </a:gs>
                    <a:gs pos="100000">
                      <a:srgbClr val="4A5C66"/>
                    </a:gs>
                  </a:gsLst>
                  <a:lin ang="0" scaled="1"/>
                  <a:tileRect/>
                </a:gradFill>
              </a:rPr>
              <a:t> erreichen?</a:t>
            </a:r>
          </a:p>
          <a:p>
            <a:pPr algn="ctr"/>
            <a:endParaRPr lang="de-DE" sz="600" b="1" dirty="0">
              <a:gradFill flip="none" rotWithShape="1">
                <a:gsLst>
                  <a:gs pos="0">
                    <a:srgbClr val="80BA27"/>
                  </a:gs>
                  <a:gs pos="100000">
                    <a:srgbClr val="4A5C66"/>
                  </a:gs>
                </a:gsLst>
                <a:lin ang="0" scaled="1"/>
                <a:tileRect/>
              </a:gradFill>
            </a:endParaRPr>
          </a:p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de-DE" sz="2400" u="sng" dirty="0"/>
              <a:t>https://github.com/michls-kmann/2048/tree/main/Miniprojekt1/Projekt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FC8D65-735C-26C7-F317-B68793EB7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409" y="409181"/>
            <a:ext cx="1797508" cy="147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4930C12-BF09-F4F7-4F8E-EF0296633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467" y="2385148"/>
            <a:ext cx="4121533" cy="40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68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C58EAAC-40EF-8996-7EF1-48BC206C58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18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7115A50-4963-27A3-85F8-2A151AB5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356527"/>
            <a:ext cx="11228917" cy="715368"/>
          </a:xfrm>
        </p:spPr>
        <p:txBody>
          <a:bodyPr/>
          <a:lstStyle/>
          <a:p>
            <a:r>
              <a:rPr lang="de-DE" sz="4000" dirty="0"/>
              <a:t>Abschluss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00FE1B-3148-DFFA-EEA9-7398A1D197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002" y="2351314"/>
            <a:ext cx="7906455" cy="3885974"/>
          </a:xfrm>
        </p:spPr>
        <p:txBody>
          <a:bodyPr/>
          <a:lstStyle/>
          <a:p>
            <a:pPr algn="ctr"/>
            <a:r>
              <a:rPr lang="de-DE" sz="4000" b="1" i="1" dirty="0">
                <a:gradFill flip="none" rotWithShape="1">
                  <a:gsLst>
                    <a:gs pos="0">
                      <a:srgbClr val="80BA27"/>
                    </a:gs>
                    <a:gs pos="100000">
                      <a:srgbClr val="4A5C66"/>
                    </a:gs>
                  </a:gsLst>
                  <a:lin ang="0" scaled="1"/>
                  <a:tileRect/>
                </a:gradFill>
              </a:rPr>
              <a:t>Vielen Dank für Ihre </a:t>
            </a:r>
          </a:p>
          <a:p>
            <a:pPr algn="ctr"/>
            <a:r>
              <a:rPr lang="de-DE" sz="4000" b="1" i="1" dirty="0">
                <a:gradFill flip="none" rotWithShape="1">
                  <a:gsLst>
                    <a:gs pos="0">
                      <a:srgbClr val="80BA27"/>
                    </a:gs>
                    <a:gs pos="100000">
                      <a:srgbClr val="4A5C66"/>
                    </a:gs>
                  </a:gsLst>
                  <a:lin ang="0" scaled="1"/>
                  <a:tileRect/>
                </a:gradFill>
              </a:rPr>
              <a:t>Aufmerksamkeit!</a:t>
            </a:r>
          </a:p>
          <a:p>
            <a:pPr algn="ctr"/>
            <a:endParaRPr lang="de-DE" sz="2400" b="1" dirty="0">
              <a:gradFill flip="none" rotWithShape="1">
                <a:gsLst>
                  <a:gs pos="0">
                    <a:srgbClr val="80BA27"/>
                  </a:gs>
                  <a:gs pos="100000">
                    <a:srgbClr val="4A5C66"/>
                  </a:gs>
                </a:gsLst>
                <a:lin ang="0" scaled="1"/>
                <a:tileRect/>
              </a:gradFill>
            </a:endParaRPr>
          </a:p>
          <a:p>
            <a:pPr algn="ctr"/>
            <a:r>
              <a:rPr lang="de-DE" sz="4000" b="1" i="1" dirty="0">
                <a:gradFill flip="none" rotWithShape="1">
                  <a:gsLst>
                    <a:gs pos="0">
                      <a:srgbClr val="80BA27"/>
                    </a:gs>
                    <a:gs pos="100000">
                      <a:srgbClr val="4A5C66"/>
                    </a:gs>
                  </a:gsLst>
                  <a:lin ang="0" scaled="1"/>
                  <a:tileRect/>
                </a:gradFill>
              </a:rPr>
              <a:t>Noch Fragen oder</a:t>
            </a:r>
          </a:p>
          <a:p>
            <a:pPr algn="ctr"/>
            <a:r>
              <a:rPr lang="de-DE" sz="4000" b="1" i="1" dirty="0">
                <a:gradFill flip="none" rotWithShape="1">
                  <a:gsLst>
                    <a:gs pos="0">
                      <a:srgbClr val="80BA27"/>
                    </a:gs>
                    <a:gs pos="100000">
                      <a:srgbClr val="4A5C66"/>
                    </a:gs>
                  </a:gsLst>
                  <a:lin ang="0" scaled="1"/>
                  <a:tileRect/>
                </a:gradFill>
              </a:rPr>
              <a:t>Feedback?</a:t>
            </a:r>
            <a:endParaRPr lang="de-DE" sz="3600" b="1" i="1" dirty="0">
              <a:gradFill flip="none" rotWithShape="1">
                <a:gsLst>
                  <a:gs pos="0">
                    <a:srgbClr val="80BA27"/>
                  </a:gs>
                  <a:gs pos="100000">
                    <a:srgbClr val="4A5C66"/>
                  </a:gs>
                </a:gsLst>
                <a:lin ang="0" scaled="1"/>
                <a:tileRect/>
              </a:gradFill>
            </a:endParaRPr>
          </a:p>
        </p:txBody>
      </p:sp>
      <p:pic>
        <p:nvPicPr>
          <p:cNvPr id="1026" name="Picture 2" descr="Noch Fragen&quot;-Bilder: Stock-Fotos &amp; -Videos. | Adobe Stock">
            <a:extLst>
              <a:ext uri="{FF2B5EF4-FFF2-40B4-BE49-F238E27FC236}">
                <a16:creationId xmlns:a16="http://schemas.microsoft.com/office/drawing/2014/main" id="{2BDAFDC4-CB00-9D0C-C9AF-C6CADF8FF3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0" t="5715" b="4537"/>
          <a:stretch/>
        </p:blipFill>
        <p:spPr bwMode="auto">
          <a:xfrm>
            <a:off x="7483324" y="2559802"/>
            <a:ext cx="3810000" cy="3024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869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C58EAAC-40EF-8996-7EF1-48BC206C58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2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7115A50-4963-27A3-85F8-2A151AB5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356527"/>
            <a:ext cx="11228917" cy="715368"/>
          </a:xfrm>
        </p:spPr>
        <p:txBody>
          <a:bodyPr/>
          <a:lstStyle/>
          <a:p>
            <a:r>
              <a:rPr lang="de-DE" sz="4000" dirty="0"/>
              <a:t>Gliederung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00FE1B-3148-DFFA-EEA9-7398A1D197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59396" y="2180492"/>
            <a:ext cx="9373704" cy="4056796"/>
          </a:xfrm>
        </p:spPr>
        <p:txBody>
          <a:bodyPr/>
          <a:lstStyle/>
          <a:p>
            <a:pPr>
              <a:lnSpc>
                <a:spcPts val="4100"/>
              </a:lnSpc>
              <a:spcBef>
                <a:spcPts val="1200"/>
              </a:spcBef>
            </a:pPr>
            <a:r>
              <a:rPr lang="de-DE" sz="3200" dirty="0"/>
              <a:t>Motivation</a:t>
            </a:r>
          </a:p>
          <a:p>
            <a:pPr>
              <a:lnSpc>
                <a:spcPts val="4100"/>
              </a:lnSpc>
              <a:spcBef>
                <a:spcPts val="1200"/>
              </a:spcBef>
            </a:pPr>
            <a:r>
              <a:rPr lang="de-DE" sz="3200" dirty="0"/>
              <a:t>Ziele</a:t>
            </a:r>
          </a:p>
          <a:p>
            <a:pPr>
              <a:lnSpc>
                <a:spcPts val="4100"/>
              </a:lnSpc>
              <a:spcBef>
                <a:spcPts val="1200"/>
              </a:spcBef>
            </a:pPr>
            <a:r>
              <a:rPr lang="de-DE" sz="3200" dirty="0"/>
              <a:t>Vorgehensweise</a:t>
            </a:r>
          </a:p>
          <a:p>
            <a:pPr>
              <a:lnSpc>
                <a:spcPts val="4100"/>
              </a:lnSpc>
              <a:spcBef>
                <a:spcPts val="1200"/>
              </a:spcBef>
            </a:pPr>
            <a:r>
              <a:rPr lang="de-DE" sz="3200" dirty="0"/>
              <a:t>Ergebnisse</a:t>
            </a:r>
          </a:p>
          <a:p>
            <a:pPr>
              <a:lnSpc>
                <a:spcPts val="4100"/>
              </a:lnSpc>
              <a:spcBef>
                <a:spcPts val="1200"/>
              </a:spcBef>
            </a:pPr>
            <a:r>
              <a:rPr lang="de-DE" sz="3200" dirty="0"/>
              <a:t>Rückblick, Ausblick</a:t>
            </a:r>
          </a:p>
          <a:p>
            <a:pPr>
              <a:lnSpc>
                <a:spcPts val="4100"/>
              </a:lnSpc>
              <a:spcBef>
                <a:spcPts val="1200"/>
              </a:spcBef>
            </a:pPr>
            <a:r>
              <a:rPr lang="de-DE" sz="3200" dirty="0"/>
              <a:t>Abschluss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FBA529C2-B218-939E-0DF8-990B10888FB3}"/>
              </a:ext>
            </a:extLst>
          </p:cNvPr>
          <p:cNvGrpSpPr/>
          <p:nvPr/>
        </p:nvGrpSpPr>
        <p:grpSpPr>
          <a:xfrm>
            <a:off x="727585" y="2180492"/>
            <a:ext cx="582375" cy="3937883"/>
            <a:chOff x="727585" y="2180492"/>
            <a:chExt cx="582375" cy="3937883"/>
          </a:xfrm>
        </p:grpSpPr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3FFFE98D-BF15-2F24-F85E-72C5F087A4C3}"/>
                </a:ext>
              </a:extLst>
            </p:cNvPr>
            <p:cNvSpPr/>
            <p:nvPr/>
          </p:nvSpPr>
          <p:spPr>
            <a:xfrm>
              <a:off x="727587" y="2180492"/>
              <a:ext cx="582373" cy="582373"/>
            </a:xfrm>
            <a:prstGeom prst="ellipse">
              <a:avLst/>
            </a:prstGeom>
            <a:solidFill>
              <a:srgbClr val="BF2B69">
                <a:alpha val="80000"/>
              </a:srgbClr>
            </a:solidFill>
            <a:ln>
              <a:solidFill>
                <a:srgbClr val="B5296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10822250-DACD-E748-900F-1F9E7AA8AF44}"/>
                </a:ext>
              </a:extLst>
            </p:cNvPr>
            <p:cNvSpPr/>
            <p:nvPr/>
          </p:nvSpPr>
          <p:spPr>
            <a:xfrm>
              <a:off x="727587" y="2846627"/>
              <a:ext cx="582373" cy="582373"/>
            </a:xfrm>
            <a:prstGeom prst="ellipse">
              <a:avLst/>
            </a:prstGeom>
            <a:solidFill>
              <a:srgbClr val="A2347B">
                <a:alpha val="80000"/>
              </a:srgbClr>
            </a:solidFill>
            <a:ln>
              <a:solidFill>
                <a:srgbClr val="912F6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77BDA04-EB19-3ED9-15A8-DA6C3C9CE2D7}"/>
                </a:ext>
              </a:extLst>
            </p:cNvPr>
            <p:cNvSpPr/>
            <p:nvPr/>
          </p:nvSpPr>
          <p:spPr>
            <a:xfrm>
              <a:off x="727587" y="3512762"/>
              <a:ext cx="582373" cy="582373"/>
            </a:xfrm>
            <a:prstGeom prst="ellipse">
              <a:avLst/>
            </a:prstGeom>
            <a:solidFill>
              <a:srgbClr val="825594">
                <a:alpha val="80000"/>
              </a:srgbClr>
            </a:solidFill>
            <a:ln>
              <a:solidFill>
                <a:srgbClr val="774E8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7FC21A95-D06F-1B5F-827C-AF3FF44E6150}"/>
                </a:ext>
              </a:extLst>
            </p:cNvPr>
            <p:cNvSpPr/>
            <p:nvPr/>
          </p:nvSpPr>
          <p:spPr>
            <a:xfrm>
              <a:off x="727587" y="4178897"/>
              <a:ext cx="582373" cy="582373"/>
            </a:xfrm>
            <a:prstGeom prst="ellipse">
              <a:avLst/>
            </a:prstGeom>
            <a:solidFill>
              <a:srgbClr val="6D8CC3">
                <a:alpha val="80000"/>
              </a:srgbClr>
            </a:solidFill>
            <a:ln>
              <a:solidFill>
                <a:srgbClr val="597CB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947C0DC6-367B-157B-C90D-06FFE8F15565}"/>
                </a:ext>
              </a:extLst>
            </p:cNvPr>
            <p:cNvSpPr/>
            <p:nvPr/>
          </p:nvSpPr>
          <p:spPr>
            <a:xfrm>
              <a:off x="727586" y="4845032"/>
              <a:ext cx="582373" cy="582373"/>
            </a:xfrm>
            <a:prstGeom prst="ellipse">
              <a:avLst/>
            </a:prstGeom>
            <a:solidFill>
              <a:srgbClr val="5499AE">
                <a:alpha val="80000"/>
              </a:srgbClr>
            </a:solidFill>
            <a:ln>
              <a:solidFill>
                <a:srgbClr val="4A889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CAFD574F-2246-209B-19CE-492874ED79E4}"/>
                </a:ext>
              </a:extLst>
            </p:cNvPr>
            <p:cNvSpPr/>
            <p:nvPr/>
          </p:nvSpPr>
          <p:spPr>
            <a:xfrm>
              <a:off x="727585" y="5536002"/>
              <a:ext cx="582373" cy="582373"/>
            </a:xfrm>
            <a:prstGeom prst="ellipse">
              <a:avLst/>
            </a:prstGeom>
            <a:solidFill>
              <a:srgbClr val="47988E">
                <a:alpha val="80000"/>
              </a:srgbClr>
            </a:solidFill>
            <a:ln>
              <a:solidFill>
                <a:srgbClr val="428E8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</p:grpSp>
      <p:pic>
        <p:nvPicPr>
          <p:cNvPr id="2052" name="Picture 4" descr="Checkliste gliederung icon">
            <a:extLst>
              <a:ext uri="{FF2B5EF4-FFF2-40B4-BE49-F238E27FC236}">
                <a16:creationId xmlns:a16="http://schemas.microsoft.com/office/drawing/2014/main" id="{F2A1739F-190A-CEF2-23C6-E90B2FE38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80BA2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4061" y="377355"/>
            <a:ext cx="1336856" cy="133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6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C58EAAC-40EF-8996-7EF1-48BC206C58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3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7115A50-4963-27A3-85F8-2A151AB5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356527"/>
            <a:ext cx="11228917" cy="715368"/>
          </a:xfrm>
        </p:spPr>
        <p:txBody>
          <a:bodyPr/>
          <a:lstStyle/>
          <a:p>
            <a:r>
              <a:rPr lang="de-DE" sz="4000" dirty="0"/>
              <a:t>Motivation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00FE1B-3148-DFFA-EEA9-7398A1D197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001" y="2180492"/>
            <a:ext cx="7754056" cy="405679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/>
              <a:t>ein beliebtes, einfaches, aber tiefgehendes Puzzle-Spiel, das strategisches Denken und Planung erfordert (2014)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/>
              <a:t>sehr gute Umsetzung in </a:t>
            </a:r>
            <a:r>
              <a:rPr lang="de-DE" sz="2400" dirty="0" err="1"/>
              <a:t>BoSym</a:t>
            </a:r>
            <a:r>
              <a:rPr lang="de-DE" sz="2400" dirty="0"/>
              <a:t> möglich </a:t>
            </a:r>
          </a:p>
          <a:p>
            <a:r>
              <a:rPr lang="de-DE" sz="2400" dirty="0">
                <a:sym typeface="Wingdings" panose="05000000000000000000" pitchFamily="2" charset="2"/>
              </a:rPr>
              <a:t>      </a:t>
            </a:r>
            <a:r>
              <a:rPr lang="de-DE" sz="2400" dirty="0"/>
              <a:t> viele Ähnlichkeiten, 4×4 Board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/>
              <a:t>verbindet Unterhaltung und Logisches Denken </a:t>
            </a:r>
          </a:p>
          <a:p>
            <a:r>
              <a:rPr lang="de-DE" sz="2400" dirty="0">
                <a:sym typeface="Wingdings" panose="05000000000000000000" pitchFamily="2" charset="2"/>
              </a:rPr>
              <a:t>       nicht ganz so einfach wie man denkt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/>
              <a:t>Lernchance / Weiterbildung durch ein praktisches Projekt: </a:t>
            </a:r>
            <a:r>
              <a:rPr lang="de-DE" sz="2000" i="1" dirty="0"/>
              <a:t>„Sage es mir und ich werde es vergessen. […]                            Lass es mich tun, und ich werde es können.“  - </a:t>
            </a:r>
            <a:r>
              <a:rPr lang="de-DE" sz="1600" i="1" dirty="0"/>
              <a:t>nach Konfuzius</a:t>
            </a:r>
            <a:endParaRPr lang="de-DE" sz="2000" i="1" dirty="0"/>
          </a:p>
        </p:txBody>
      </p: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F09370C0-5436-B3EF-26EC-257D7754ECFD}"/>
              </a:ext>
            </a:extLst>
          </p:cNvPr>
          <p:cNvGrpSpPr/>
          <p:nvPr/>
        </p:nvGrpSpPr>
        <p:grpSpPr>
          <a:xfrm>
            <a:off x="8493836" y="1714211"/>
            <a:ext cx="3406765" cy="4319143"/>
            <a:chOff x="8524316" y="1269428"/>
            <a:chExt cx="3406765" cy="4319143"/>
          </a:xfrm>
          <a:effectLst>
            <a:outerShdw blurRad="228600" sx="99000" sy="99000" algn="ctr" rotWithShape="0">
              <a:prstClr val="black">
                <a:alpha val="15000"/>
              </a:prstClr>
            </a:outerShdw>
          </a:effectLst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4304F2A-BD40-4440-04E0-A8BEC26052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rcRect t="-1795" b="-1237"/>
            <a:stretch/>
          </p:blipFill>
          <p:spPr>
            <a:xfrm>
              <a:off x="8524316" y="1269428"/>
              <a:ext cx="3406765" cy="4319143"/>
            </a:xfrm>
            <a:prstGeom prst="rect">
              <a:avLst/>
            </a:prstGeom>
            <a:ln w="127000" cap="rnd">
              <a:solidFill>
                <a:srgbClr val="FFFFFF">
                  <a:alpha val="95000"/>
                </a:srgbClr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B3F4F4B3-6AC8-D286-F228-6CFB8F1CC5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2425" y="3556818"/>
              <a:ext cx="0" cy="779891"/>
            </a:xfrm>
            <a:prstGeom prst="line">
              <a:avLst/>
            </a:prstGeom>
            <a:ln w="76200" cap="rnd">
              <a:solidFill>
                <a:srgbClr val="80BA27">
                  <a:alpha val="50196"/>
                </a:srgbClr>
              </a:solidFill>
              <a:bevel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245E1A90-2714-8E57-16D0-E3BD09887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71006" y="2776927"/>
              <a:ext cx="0" cy="756848"/>
            </a:xfrm>
            <a:prstGeom prst="line">
              <a:avLst/>
            </a:prstGeom>
            <a:ln w="76200" cap="rnd">
              <a:solidFill>
                <a:srgbClr val="80BA27">
                  <a:alpha val="50196"/>
                </a:srgbClr>
              </a:solidFill>
              <a:bevel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23D4A4F6-58C1-E9E7-03BB-A9A7A3B1B4E4}"/>
                </a:ext>
              </a:extLst>
            </p:cNvPr>
            <p:cNvCxnSpPr>
              <a:cxnSpLocks/>
            </p:cNvCxnSpPr>
            <p:nvPr/>
          </p:nvCxnSpPr>
          <p:spPr>
            <a:xfrm>
              <a:off x="9860280" y="3556818"/>
              <a:ext cx="1537583" cy="7373"/>
            </a:xfrm>
            <a:prstGeom prst="line">
              <a:avLst/>
            </a:prstGeom>
            <a:ln w="76200" cap="rnd">
              <a:solidFill>
                <a:srgbClr val="80BA27">
                  <a:alpha val="50196"/>
                </a:srgbClr>
              </a:solidFill>
              <a:bevel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4D0A3CB-BD05-2946-7678-7EB655DE79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72600" y="2776927"/>
              <a:ext cx="1962150" cy="0"/>
            </a:xfrm>
            <a:prstGeom prst="line">
              <a:avLst/>
            </a:prstGeom>
            <a:ln w="76200" cap="rnd">
              <a:solidFill>
                <a:srgbClr val="80BA27">
                  <a:alpha val="50196"/>
                </a:srgbClr>
              </a:solidFill>
              <a:bevel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hallenge Icon Style 12713808 Vector Art at Vecteezy">
            <a:extLst>
              <a:ext uri="{FF2B5EF4-FFF2-40B4-BE49-F238E27FC236}">
                <a16:creationId xmlns:a16="http://schemas.microsoft.com/office/drawing/2014/main" id="{FF06CB5B-F77A-CBE7-8F01-4D7DC7691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724" y="139600"/>
            <a:ext cx="1255276" cy="136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130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BA9CC031-C9C8-F96B-C578-6E8393F3FD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467448" y="2020217"/>
            <a:ext cx="2035577" cy="1428697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C58EAAC-40EF-8996-7EF1-48BC206C58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4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7115A50-4963-27A3-85F8-2A151AB5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356527"/>
            <a:ext cx="11228917" cy="715368"/>
          </a:xfrm>
        </p:spPr>
        <p:txBody>
          <a:bodyPr/>
          <a:lstStyle/>
          <a:p>
            <a:r>
              <a:rPr lang="de-DE" sz="4000" dirty="0"/>
              <a:t>Wie spielt man 2048 überhaupt? </a:t>
            </a:r>
            <a:r>
              <a:rPr lang="de-DE" sz="4000" b="0" dirty="0"/>
              <a:t>(Spielprinzip)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00FE1B-3148-DFFA-EEA9-7398A1D197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001" y="2180492"/>
            <a:ext cx="7754056" cy="4056796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200" dirty="0"/>
              <a:t>Bewege Kacheln mit Pfeiltasten oder WASD.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200" dirty="0"/>
              <a:t>Gleiche Kacheln verschmelzen und verdoppeln ihren Wert.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200" dirty="0"/>
              <a:t>Bei jedem Zug erscheint eine neue zufällige Kachel mit Wert 2 oder 4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200" dirty="0"/>
              <a:t>Spiel verloren, wenn keine Züge mehr möglich sind d.h. wenn das Brett komplett mit Kacheln verschiedener Werte voll ist, ohne dass noch Kacheln kombiniert oder verschoben werden können </a:t>
            </a:r>
            <a:r>
              <a:rPr lang="de-DE" sz="2200" dirty="0">
                <a:sym typeface="Wingdings" panose="05000000000000000000" pitchFamily="2" charset="2"/>
              </a:rPr>
              <a:t> Taktik ist Key!</a:t>
            </a:r>
            <a:endParaRPr lang="de-DE" sz="2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200" b="1" dirty="0"/>
              <a:t>Spielende: </a:t>
            </a:r>
            <a:r>
              <a:rPr lang="de-DE" sz="2200" dirty="0"/>
              <a:t>Erreiche die Kachel „</a:t>
            </a:r>
            <a:r>
              <a:rPr lang="de-DE" sz="2200" b="1" dirty="0"/>
              <a:t>2048</a:t>
            </a:r>
            <a:r>
              <a:rPr lang="de-DE" sz="2200" dirty="0"/>
              <a:t>“. Spiel gewonnen!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de-DE" sz="2000" dirty="0"/>
          </a:p>
        </p:txBody>
      </p:sp>
      <p:pic>
        <p:nvPicPr>
          <p:cNvPr id="1028" name="Picture 4" descr="Regeln - Kostenlose schnittstelle-Icons">
            <a:extLst>
              <a:ext uri="{FF2B5EF4-FFF2-40B4-BE49-F238E27FC236}">
                <a16:creationId xmlns:a16="http://schemas.microsoft.com/office/drawing/2014/main" id="{92B25BE5-4A94-B7BB-68B1-CFB642E3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80BA2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511" y="352724"/>
            <a:ext cx="1106858" cy="110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048 – Apps bei Google Play">
            <a:extLst>
              <a:ext uri="{FF2B5EF4-FFF2-40B4-BE49-F238E27FC236}">
                <a16:creationId xmlns:a16="http://schemas.microsoft.com/office/drawing/2014/main" id="{15654322-A0FF-C979-AA4F-4B4318810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193" y="5301116"/>
            <a:ext cx="936172" cy="936172"/>
          </a:xfrm>
          <a:prstGeom prst="roundRect">
            <a:avLst>
              <a:gd name="adj" fmla="val 16231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outerShdw blurRad="381000" sx="95000" sy="95000" algn="ctr" rotWithShape="0">
              <a:srgbClr val="FED91E"/>
            </a:outerShdw>
          </a:effectLst>
        </p:spPr>
      </p:pic>
      <p:pic>
        <p:nvPicPr>
          <p:cNvPr id="1032" name="Picture 8" descr="Kombinieren - Kostenlose ui-Icons">
            <a:extLst>
              <a:ext uri="{FF2B5EF4-FFF2-40B4-BE49-F238E27FC236}">
                <a16:creationId xmlns:a16="http://schemas.microsoft.com/office/drawing/2014/main" id="{3430E0CE-B866-6DF8-B1F2-CE217BFF8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380" y="3444524"/>
            <a:ext cx="1263811" cy="126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D452157-3609-6719-6537-AB09FAE66D88}"/>
              </a:ext>
            </a:extLst>
          </p:cNvPr>
          <p:cNvGrpSpPr/>
          <p:nvPr/>
        </p:nvGrpSpPr>
        <p:grpSpPr>
          <a:xfrm>
            <a:off x="10411332" y="3909690"/>
            <a:ext cx="1597025" cy="1815742"/>
            <a:chOff x="10411332" y="3909690"/>
            <a:chExt cx="1597025" cy="1815742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04C174BD-1F9A-835E-E68E-281F67B08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11332" y="3909690"/>
              <a:ext cx="1249585" cy="1602593"/>
            </a:xfrm>
            <a:prstGeom prst="rect">
              <a:avLst/>
            </a:prstGeom>
          </p:spPr>
        </p:pic>
        <p:pic>
          <p:nvPicPr>
            <p:cNvPr id="1036" name="Picture 12" descr="Key icon - Free download on Iconfinder">
              <a:extLst>
                <a:ext uri="{FF2B5EF4-FFF2-40B4-BE49-F238E27FC236}">
                  <a16:creationId xmlns:a16="http://schemas.microsoft.com/office/drawing/2014/main" id="{F3561624-76BD-2787-8407-5B077B1FBB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GlowEdges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1647" y="4618722"/>
              <a:ext cx="1106710" cy="1106710"/>
            </a:xfrm>
            <a:prstGeom prst="rect">
              <a:avLst/>
            </a:prstGeom>
            <a:noFill/>
            <a:effectLst>
              <a:outerShdw blurRad="12700" dir="1200000" sx="110000" sy="110000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335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C58EAAC-40EF-8996-7EF1-48BC206C58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5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7115A50-4963-27A3-85F8-2A151AB5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356527"/>
            <a:ext cx="11228917" cy="715368"/>
          </a:xfrm>
        </p:spPr>
        <p:txBody>
          <a:bodyPr/>
          <a:lstStyle/>
          <a:p>
            <a:r>
              <a:rPr lang="de-DE" sz="4000" dirty="0"/>
              <a:t>Ziele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00FE1B-3148-DFFA-EEA9-7398A1D197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001" y="2180492"/>
            <a:ext cx="10752465" cy="405679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400" b="1" u="sng" dirty="0"/>
              <a:t>Priorität (Pflicht):</a:t>
            </a:r>
            <a:r>
              <a:rPr lang="de-DE" sz="2400" b="1" dirty="0"/>
              <a:t> </a:t>
            </a:r>
          </a:p>
          <a:p>
            <a:pPr marL="838200" lvl="1">
              <a:buFont typeface="Courier New" panose="02070309020205020404" pitchFamily="49" charset="0"/>
              <a:buChar char="o"/>
            </a:pPr>
            <a:r>
              <a:rPr lang="de-DE" sz="2400" dirty="0"/>
              <a:t>ein funktionierendes „2048“-Spiel mit grundlegenden Spielmechaniken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400" u="sng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400" b="1" u="sng" dirty="0"/>
              <a:t>Kür / Sonderleistung:</a:t>
            </a:r>
            <a:r>
              <a:rPr lang="de-DE" sz="2400" b="1" dirty="0"/>
              <a:t> </a:t>
            </a:r>
          </a:p>
          <a:p>
            <a:pPr marL="838200" lvl="1">
              <a:buFont typeface="Courier New" panose="02070309020205020404" pitchFamily="49" charset="0"/>
              <a:buChar char="o"/>
            </a:pPr>
            <a:r>
              <a:rPr lang="de-DE" sz="2400" dirty="0"/>
              <a:t>Benutzerfreundliche Oberfläche &amp; Schönes, ansprechendes GUI-Design</a:t>
            </a:r>
          </a:p>
          <a:p>
            <a:pPr marL="838200" lvl="1">
              <a:buFont typeface="Courier New" panose="02070309020205020404" pitchFamily="49" charset="0"/>
              <a:buChar char="o"/>
            </a:pPr>
            <a:r>
              <a:rPr lang="de-DE" sz="2400" dirty="0"/>
              <a:t>gute, erweiterbare Architektur (Clean Code) </a:t>
            </a:r>
          </a:p>
          <a:p>
            <a:pPr lvl="1" indent="0">
              <a:buNone/>
            </a:pPr>
            <a:r>
              <a:rPr lang="de-DE" sz="2400" dirty="0">
                <a:sym typeface="Wingdings" panose="05000000000000000000" pitchFamily="2" charset="2"/>
              </a:rPr>
              <a:t>     auch nach Abgabe gutes Weiterarbeiten möglich</a:t>
            </a:r>
          </a:p>
          <a:p>
            <a:pPr marL="838200" lvl="1">
              <a:buFont typeface="Courier New" panose="02070309020205020404" pitchFamily="49" charset="0"/>
              <a:buChar char="o"/>
            </a:pPr>
            <a:r>
              <a:rPr lang="de-DE" sz="2400" dirty="0">
                <a:sym typeface="Wingdings" panose="05000000000000000000" pitchFamily="2" charset="2"/>
              </a:rPr>
              <a:t>Erweiterbarkeit für zukünftige Features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FCF676-828D-5288-52A8-EE7A61A83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049"/>
          <a:stretch/>
        </p:blipFill>
        <p:spPr bwMode="auto">
          <a:xfrm>
            <a:off x="9803630" y="0"/>
            <a:ext cx="2276240" cy="2180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067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C58EAAC-40EF-8996-7EF1-48BC206C58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6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7115A50-4963-27A3-85F8-2A151AB5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356527"/>
            <a:ext cx="11228917" cy="715368"/>
          </a:xfrm>
        </p:spPr>
        <p:txBody>
          <a:bodyPr/>
          <a:lstStyle/>
          <a:p>
            <a:r>
              <a:rPr lang="de-DE" sz="4000" dirty="0"/>
              <a:t>(Konkrete) Ziele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00FE1B-3148-DFFA-EEA9-7398A1D197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001" y="2180492"/>
            <a:ext cx="10752465" cy="405679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400" b="1" u="sng" dirty="0"/>
              <a:t>Generell:</a:t>
            </a:r>
            <a:endParaRPr lang="de-DE" sz="24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400" u="sng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2400" b="1" u="sng" dirty="0"/>
              <a:t>Bonus:</a:t>
            </a:r>
            <a:r>
              <a:rPr lang="de-DE" sz="2400" b="1" dirty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>
              <a:sym typeface="Wingdings" panose="05000000000000000000" pitchFamily="2" charset="2"/>
            </a:endParaRP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96D08B-28C7-0C52-3361-03DEED2778A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1388" y="400558"/>
            <a:ext cx="2438611" cy="2438611"/>
          </a:xfrm>
          <a:prstGeom prst="rect">
            <a:avLst/>
          </a:prstGeom>
        </p:spPr>
      </p:pic>
      <p:pic>
        <p:nvPicPr>
          <p:cNvPr id="7170" name="Picture 2" descr="To Do List Icon Grafik Von 121icons · Creative Fabrica">
            <a:extLst>
              <a:ext uri="{FF2B5EF4-FFF2-40B4-BE49-F238E27FC236}">
                <a16:creationId xmlns:a16="http://schemas.microsoft.com/office/drawing/2014/main" id="{47F0DA4D-B2F5-3B62-7176-D0BD96F708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1" r="23153" b="4533"/>
          <a:stretch/>
        </p:blipFill>
        <p:spPr bwMode="auto">
          <a:xfrm>
            <a:off x="7855973" y="169525"/>
            <a:ext cx="1848465" cy="202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02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C58EAAC-40EF-8996-7EF1-48BC206C58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7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7115A50-4963-27A3-85F8-2A151AB5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356527"/>
            <a:ext cx="11228917" cy="715368"/>
          </a:xfrm>
        </p:spPr>
        <p:txBody>
          <a:bodyPr/>
          <a:lstStyle/>
          <a:p>
            <a:r>
              <a:rPr lang="de-DE" sz="4000" dirty="0"/>
              <a:t>Vorgehensweise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00FE1B-3148-DFFA-EEA9-7398A1D197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001" y="2180492"/>
            <a:ext cx="11607599" cy="4056796"/>
          </a:xfrm>
        </p:spPr>
        <p:txBody>
          <a:bodyPr/>
          <a:lstStyle/>
          <a:p>
            <a:r>
              <a:rPr lang="de-DE" sz="2800" b="1" dirty="0">
                <a:solidFill>
                  <a:srgbClr val="80BA27"/>
                </a:solidFill>
              </a:rPr>
              <a:t>Recherche und Vorüberlegungen: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/>
              <a:t>Analyse des Original-Spiels </a:t>
            </a:r>
          </a:p>
          <a:p>
            <a:r>
              <a:rPr lang="de-DE" sz="2400" dirty="0">
                <a:sym typeface="Wingdings" panose="05000000000000000000" pitchFamily="2" charset="2"/>
              </a:rPr>
              <a:t>     Spielmechanik &amp; -logik / Regeln &amp; GUI</a:t>
            </a:r>
          </a:p>
          <a:p>
            <a:r>
              <a:rPr lang="de-DE" sz="1200" dirty="0">
                <a:sym typeface="Wingdings" panose="05000000000000000000" pitchFamily="2" charset="2"/>
              </a:rPr>
              <a:t>         </a:t>
            </a:r>
            <a:r>
              <a:rPr lang="de-DE" sz="1600" dirty="0">
                <a:sym typeface="Wingdings" panose="05000000000000000000" pitchFamily="2" charset="2"/>
              </a:rPr>
              <a:t>[</a:t>
            </a:r>
            <a:r>
              <a:rPr lang="de-DE" sz="1600" i="1" dirty="0">
                <a:solidFill>
                  <a:schemeClr val="tx2"/>
                </a:solidFill>
                <a:sym typeface="Wingdings" panose="05000000000000000000" pitchFamily="2" charset="2"/>
              </a:rPr>
              <a:t>https://de.wikipedia.org/wiki/2048_(Computerspiel)#Spielprinzip</a:t>
            </a:r>
            <a:r>
              <a:rPr lang="de-DE" sz="1600" dirty="0">
                <a:sym typeface="Wingdings" panose="05000000000000000000" pitchFamily="2" charset="2"/>
              </a:rPr>
              <a:t>]   &amp;  Online-Spiel: [</a:t>
            </a:r>
            <a:r>
              <a:rPr lang="de-DE" sz="1600" i="1" dirty="0">
                <a:solidFill>
                  <a:schemeClr val="tx2"/>
                </a:solidFill>
                <a:sym typeface="Wingdings" panose="05000000000000000000" pitchFamily="2" charset="2"/>
              </a:rPr>
              <a:t>https://2048game.com/de/</a:t>
            </a:r>
            <a:r>
              <a:rPr lang="de-DE" sz="1600" dirty="0">
                <a:sym typeface="Wingdings" panose="05000000000000000000" pitchFamily="2" charset="2"/>
              </a:rPr>
              <a:t>]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 err="1">
                <a:sym typeface="Wingdings" panose="05000000000000000000" pitchFamily="2" charset="2"/>
              </a:rPr>
              <a:t>BoSym</a:t>
            </a:r>
            <a:r>
              <a:rPr lang="de-DE" sz="2400" dirty="0">
                <a:sym typeface="Wingdings" panose="05000000000000000000" pitchFamily="2" charset="2"/>
              </a:rPr>
              <a:t> Dokumentation nachgelesen (Befehle, </a:t>
            </a:r>
            <a:r>
              <a:rPr lang="de-DE" sz="2400" dirty="0" err="1">
                <a:sym typeface="Wingdings" panose="05000000000000000000" pitchFamily="2" charset="2"/>
              </a:rPr>
              <a:t>BoSymScript</a:t>
            </a:r>
            <a:r>
              <a:rPr lang="de-DE" sz="2400" dirty="0">
                <a:sym typeface="Wingdings" panose="05000000000000000000" pitchFamily="2" charset="2"/>
              </a:rPr>
              <a:t>, </a:t>
            </a:r>
            <a:r>
              <a:rPr lang="de-DE" sz="2400" dirty="0" err="1">
                <a:sym typeface="Wingdings" panose="05000000000000000000" pitchFamily="2" charset="2"/>
              </a:rPr>
              <a:t>QuizGame</a:t>
            </a:r>
            <a:r>
              <a:rPr lang="de-DE" sz="2400" dirty="0">
                <a:sym typeface="Wingdings" panose="05000000000000000000" pitchFamily="2" charset="2"/>
              </a:rPr>
              <a:t>-Code &amp; andere </a:t>
            </a:r>
            <a:r>
              <a:rPr lang="de-DE" sz="2400" dirty="0" err="1">
                <a:sym typeface="Wingdings" panose="05000000000000000000" pitchFamily="2" charset="2"/>
              </a:rPr>
              <a:t>BoSym</a:t>
            </a:r>
            <a:r>
              <a:rPr lang="de-DE" sz="2400" dirty="0">
                <a:sym typeface="Wingdings" panose="05000000000000000000" pitchFamily="2" charset="2"/>
              </a:rPr>
              <a:t>-Demos)  </a:t>
            </a:r>
          </a:p>
          <a:p>
            <a:r>
              <a:rPr lang="de-DE" sz="2400" dirty="0">
                <a:sym typeface="Wingdings" panose="05000000000000000000" pitchFamily="2" charset="2"/>
              </a:rPr>
              <a:t>     Was ist überhaupt möglich in </a:t>
            </a:r>
            <a:r>
              <a:rPr lang="de-DE" sz="2400" dirty="0" err="1">
                <a:sym typeface="Wingdings" panose="05000000000000000000" pitchFamily="2" charset="2"/>
              </a:rPr>
              <a:t>BoSym</a:t>
            </a:r>
            <a:r>
              <a:rPr lang="de-DE" sz="2400" dirty="0">
                <a:sym typeface="Wingdings" panose="05000000000000000000" pitchFamily="2" charset="2"/>
              </a:rPr>
              <a:t> zu realisieren?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>
                <a:sym typeface="Wingdings" panose="05000000000000000000" pitchFamily="2" charset="2"/>
              </a:rPr>
              <a:t>Gedanken über notwendige Klassen und Methoden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>
                <a:sym typeface="Wingdings" panose="05000000000000000000" pitchFamily="2" charset="2"/>
              </a:rPr>
              <a:t>ToDo-Liste erstellt mit geplanten Aufgaben &amp; Ideen / Vorschlägen &amp; möglichen coolen Bonus-Features</a:t>
            </a:r>
          </a:p>
          <a:p>
            <a:endParaRPr lang="de-DE" sz="2800" b="1" dirty="0">
              <a:sym typeface="Wingdings" panose="05000000000000000000" pitchFamily="2" charset="2"/>
            </a:endParaRPr>
          </a:p>
          <a:p>
            <a:endParaRPr lang="de-DE" sz="28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8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800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E1A206C-3E60-39D3-DFB6-7F5D0C989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4A5C66">
                <a:tint val="45000"/>
                <a:satMod val="400000"/>
              </a:srgb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755" y="472740"/>
            <a:ext cx="1554161" cy="155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8D2B712F-859B-53B8-0B7F-0362FC670B6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760" y="442451"/>
            <a:ext cx="2091085" cy="205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8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C58EAAC-40EF-8996-7EF1-48BC206C58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8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7115A50-4963-27A3-85F8-2A151AB5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356527"/>
            <a:ext cx="11228917" cy="715368"/>
          </a:xfrm>
        </p:spPr>
        <p:txBody>
          <a:bodyPr/>
          <a:lstStyle/>
          <a:p>
            <a:r>
              <a:rPr lang="de-DE" sz="4000" dirty="0"/>
              <a:t>Vorgehensweise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00FE1B-3148-DFFA-EEA9-7398A1D197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001" y="2180492"/>
            <a:ext cx="11232619" cy="4056796"/>
          </a:xfrm>
        </p:spPr>
        <p:txBody>
          <a:bodyPr/>
          <a:lstStyle/>
          <a:p>
            <a:r>
              <a:rPr lang="de-DE" sz="2800" b="1" dirty="0">
                <a:solidFill>
                  <a:srgbClr val="80BA27"/>
                </a:solidFill>
                <a:sym typeface="Wingdings" panose="05000000000000000000" pitchFamily="2" charset="2"/>
              </a:rPr>
              <a:t>Umsetzung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800" dirty="0">
                <a:sym typeface="Wingdings" panose="05000000000000000000" pitchFamily="2" charset="2"/>
              </a:rPr>
              <a:t>Kleinschrittiges Vorgehen (</a:t>
            </a:r>
            <a:r>
              <a:rPr lang="de-DE" sz="2800" dirty="0" err="1">
                <a:sym typeface="Wingdings" panose="05000000000000000000" pitchFamily="2" charset="2"/>
              </a:rPr>
              <a:t>BoardSetUp</a:t>
            </a:r>
            <a:r>
              <a:rPr lang="de-DE" sz="2800" dirty="0">
                <a:sym typeface="Wingdings" panose="05000000000000000000" pitchFamily="2" charset="2"/>
              </a:rPr>
              <a:t>  Zwei Zufällige Kacheln generieren  Pfeiltasten-Funktionen: Kacheln verschieben  Kacheln kombinieren  Kacheln-Werte  </a:t>
            </a:r>
            <a:r>
              <a:rPr lang="de-DE" sz="2800" dirty="0" err="1">
                <a:sym typeface="Wingdings" panose="05000000000000000000" pitchFamily="2" charset="2"/>
              </a:rPr>
              <a:t>GameOver</a:t>
            </a:r>
            <a:r>
              <a:rPr lang="de-DE" sz="2800" dirty="0">
                <a:sym typeface="Wingdings" panose="05000000000000000000" pitchFamily="2" charset="2"/>
              </a:rPr>
              <a:t>  Ziel-Bedingung  GUI  Bonus-Features) Schrittweise Erweiterung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800" dirty="0">
                <a:sym typeface="Wingdings" panose="05000000000000000000" pitchFamily="2" charset="2"/>
              </a:rPr>
              <a:t>Kontinuierliches Testen, alle Möglichkeiten testen und ggf. Fehler beheben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800" dirty="0">
                <a:sym typeface="Wingdings" panose="05000000000000000000" pitchFamily="2" charset="2"/>
              </a:rPr>
              <a:t>Auf gute Struktur im Code achten (Clean Code)</a:t>
            </a:r>
          </a:p>
          <a:p>
            <a:endParaRPr lang="de-DE" sz="2800" b="1" dirty="0">
              <a:sym typeface="Wingdings" panose="05000000000000000000" pitchFamily="2" charset="2"/>
            </a:endParaRPr>
          </a:p>
          <a:p>
            <a:endParaRPr lang="de-DE" sz="28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8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800" dirty="0"/>
          </a:p>
        </p:txBody>
      </p:sp>
      <p:pic>
        <p:nvPicPr>
          <p:cNvPr id="5122" name="Picture 2" descr="Realization Icon Grafik Von aimagenarium · Creative Fabrica">
            <a:extLst>
              <a:ext uri="{FF2B5EF4-FFF2-40B4-BE49-F238E27FC236}">
                <a16:creationId xmlns:a16="http://schemas.microsoft.com/office/drawing/2014/main" id="{B8E42E52-EAEF-089A-AD29-A0ED887D6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4" t="30211" r="29355" b="27598"/>
          <a:stretch/>
        </p:blipFill>
        <p:spPr bwMode="auto">
          <a:xfrm>
            <a:off x="8967019" y="208125"/>
            <a:ext cx="2939846" cy="199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845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C58EAAC-40EF-8996-7EF1-48BC206C58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9</a:t>
            </a:fld>
            <a:endParaRPr lang="de-DE" alt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7115A50-4963-27A3-85F8-2A151AB54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1356527"/>
            <a:ext cx="11228917" cy="715368"/>
          </a:xfrm>
        </p:spPr>
        <p:txBody>
          <a:bodyPr/>
          <a:lstStyle/>
          <a:p>
            <a:r>
              <a:rPr lang="de-DE" sz="4000" dirty="0"/>
              <a:t>Vorgehensweise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00FE1B-3148-DFFA-EEA9-7398A1D197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2001" y="2180492"/>
            <a:ext cx="11232619" cy="4056796"/>
          </a:xfrm>
        </p:spPr>
        <p:txBody>
          <a:bodyPr/>
          <a:lstStyle/>
          <a:p>
            <a:r>
              <a:rPr lang="de-DE" sz="2800" b="1" dirty="0">
                <a:solidFill>
                  <a:srgbClr val="80BA27"/>
                </a:solidFill>
                <a:sym typeface="Wingdings" panose="05000000000000000000" pitchFamily="2" charset="2"/>
              </a:rPr>
              <a:t>Zusammenarbeit im Team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>
                <a:sym typeface="Wingdings" panose="05000000000000000000" pitchFamily="2" charset="2"/>
              </a:rPr>
              <a:t>Code über GitHub abgelegt für Versionsverwaltung und Zusammenarbeit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>
                <a:sym typeface="Wingdings" panose="05000000000000000000" pitchFamily="2" charset="2"/>
              </a:rPr>
              <a:t>Kommentare im Code eingepflegt zum Verständnis für den Partner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>
                <a:sym typeface="Wingdings" panose="05000000000000000000" pitchFamily="2" charset="2"/>
              </a:rPr>
              <a:t>Regelmäßige Kommunikation, um den Fortschritt zu besprechen, Probleme zu identifizieren und Lösungen zu finden.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>
                <a:sym typeface="Wingdings" panose="05000000000000000000" pitchFamily="2" charset="2"/>
              </a:rPr>
              <a:t>Kommunikationsplattformen: WhatsApp, </a:t>
            </a:r>
            <a:r>
              <a:rPr lang="de-DE" sz="2400" dirty="0" err="1">
                <a:sym typeface="Wingdings" panose="05000000000000000000" pitchFamily="2" charset="2"/>
              </a:rPr>
              <a:t>Discord</a:t>
            </a:r>
            <a:endParaRPr lang="de-DE" sz="2400" dirty="0">
              <a:sym typeface="Wingdings" panose="05000000000000000000" pitchFamily="2" charset="2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400" dirty="0">
                <a:sym typeface="Wingdings" panose="05000000000000000000" pitchFamily="2" charset="2"/>
              </a:rPr>
              <a:t>Rollenverteilung: Verteilung der Aufgaben basierend auf den individuellen Stärken und Interessen (vermeidet doppelte Arbeit durch Absprache z.B. kann der eine an der Bewegungslogik arbeiten, während der andere am GUI arbeitet)</a:t>
            </a:r>
            <a:endParaRPr lang="de-DE" sz="2800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sz="2800" dirty="0"/>
          </a:p>
        </p:txBody>
      </p:sp>
      <p:pic>
        <p:nvPicPr>
          <p:cNvPr id="4098" name="Picture 2" descr="Symbol für Teamwork-Geschäftskonzept. Zwei Personen geben fünf Zeichen. Vektor-EPS 10 | Premium Vektor">
            <a:extLst>
              <a:ext uri="{FF2B5EF4-FFF2-40B4-BE49-F238E27FC236}">
                <a16:creationId xmlns:a16="http://schemas.microsoft.com/office/drawing/2014/main" id="{900B543D-7405-E624-36B6-5D8EF7458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578" t="22858" r="9570" b="18960"/>
          <a:stretch/>
        </p:blipFill>
        <p:spPr bwMode="auto">
          <a:xfrm>
            <a:off x="9117713" y="267280"/>
            <a:ext cx="2703871" cy="199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809264"/>
      </p:ext>
    </p:extLst>
  </p:cSld>
  <p:clrMapOvr>
    <a:masterClrMapping/>
  </p:clrMapOvr>
</p:sld>
</file>

<file path=ppt/theme/theme1.xml><?xml version="1.0" encoding="utf-8"?>
<a:theme xmlns:a="http://schemas.openxmlformats.org/drawingml/2006/main" name="THM-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M-092017" id="{F2E74DBF-A00C-0049-AFFE-E20DFFD05F23}" vid="{9967E0B6-F9B0-0C46-B645-E7DA8BD1490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963</Words>
  <Application>Microsoft Office PowerPoint</Application>
  <PresentationFormat>Breitbild</PresentationFormat>
  <Paragraphs>167</Paragraphs>
  <Slides>18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7" baseType="lpstr">
      <vt:lpstr>ＭＳ Ｐゴシック</vt:lpstr>
      <vt:lpstr>Aptos</vt:lpstr>
      <vt:lpstr>Arial</vt:lpstr>
      <vt:lpstr>Arial Black</vt:lpstr>
      <vt:lpstr>Bahnschrift</vt:lpstr>
      <vt:lpstr>Calibri</vt:lpstr>
      <vt:lpstr>Courier New</vt:lpstr>
      <vt:lpstr>Wingdings</vt:lpstr>
      <vt:lpstr>THM-Folienmaster</vt:lpstr>
      <vt:lpstr>SWE 2 – Projekt:  „2048“ von Michael Kaufmann &amp; Pascal Bastiné </vt:lpstr>
      <vt:lpstr>Gliederung</vt:lpstr>
      <vt:lpstr>Motivation</vt:lpstr>
      <vt:lpstr>Wie spielt man 2048 überhaupt? (Spielprinzip)</vt:lpstr>
      <vt:lpstr>Ziele</vt:lpstr>
      <vt:lpstr>(Konkrete) Ziele</vt:lpstr>
      <vt:lpstr>Vorgehensweise</vt:lpstr>
      <vt:lpstr>Vorgehensweise</vt:lpstr>
      <vt:lpstr>Vorgehensweise</vt:lpstr>
      <vt:lpstr>Ergebnisse</vt:lpstr>
      <vt:lpstr>Ergebnisse</vt:lpstr>
      <vt:lpstr>Ergebnisse</vt:lpstr>
      <vt:lpstr>Ergebnisse</vt:lpstr>
      <vt:lpstr>PowerPoint-Präsentation</vt:lpstr>
      <vt:lpstr>Rückblick / Ausblick</vt:lpstr>
      <vt:lpstr>Rückblick / Ausblick</vt:lpstr>
      <vt:lpstr>Abschluss</vt:lpstr>
      <vt:lpstr>Abschluss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Pascal Bastiné</dc:creator>
  <cp:lastModifiedBy>Pascal Bastiné</cp:lastModifiedBy>
  <cp:revision>32</cp:revision>
  <dcterms:created xsi:type="dcterms:W3CDTF">2024-06-25T14:59:32Z</dcterms:created>
  <dcterms:modified xsi:type="dcterms:W3CDTF">2024-07-03T13:26:21Z</dcterms:modified>
</cp:coreProperties>
</file>